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69" r:id="rId4"/>
    <p:sldId id="260" r:id="rId5"/>
    <p:sldId id="286" r:id="rId6"/>
    <p:sldId id="281" r:id="rId7"/>
    <p:sldId id="285" r:id="rId8"/>
    <p:sldId id="284" r:id="rId9"/>
    <p:sldId id="287" r:id="rId10"/>
    <p:sldId id="259" r:id="rId11"/>
    <p:sldId id="257" r:id="rId12"/>
    <p:sldId id="261" r:id="rId13"/>
    <p:sldId id="263" r:id="rId14"/>
    <p:sldId id="273" r:id="rId15"/>
    <p:sldId id="274" r:id="rId16"/>
    <p:sldId id="275" r:id="rId17"/>
    <p:sldId id="262" r:id="rId18"/>
    <p:sldId id="277" r:id="rId19"/>
    <p:sldId id="280" r:id="rId20"/>
    <p:sldId id="264" r:id="rId21"/>
    <p:sldId id="266" r:id="rId22"/>
    <p:sldId id="267" r:id="rId23"/>
    <p:sldId id="265" r:id="rId24"/>
    <p:sldId id="288" r:id="rId25"/>
    <p:sldId id="268" r:id="rId26"/>
    <p:sldId id="271" r:id="rId27"/>
    <p:sldId id="289" r:id="rId28"/>
    <p:sldId id="291" r:id="rId29"/>
    <p:sldId id="290" r:id="rId30"/>
    <p:sldId id="258" r:id="rId31"/>
    <p:sldId id="294" r:id="rId32"/>
    <p:sldId id="293" r:id="rId33"/>
    <p:sldId id="292" r:id="rId34"/>
    <p:sldId id="295" r:id="rId35"/>
    <p:sldId id="303" r:id="rId36"/>
    <p:sldId id="304" r:id="rId37"/>
    <p:sldId id="297" r:id="rId38"/>
    <p:sldId id="302" r:id="rId39"/>
    <p:sldId id="305" r:id="rId40"/>
    <p:sldId id="306"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微軟正黑體" panose="020B0604030504040204" pitchFamily="34" charset="-12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6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4.sv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sv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55.png"/><Relationship Id="rId5" Type="http://schemas.openxmlformats.org/officeDocument/2006/relationships/image" Target="../media/image4.svg"/><Relationship Id="rId10" Type="http://schemas.openxmlformats.org/officeDocument/2006/relationships/image" Target="../media/image60.png"/><Relationship Id="rId4" Type="http://schemas.openxmlformats.org/officeDocument/2006/relationships/image" Target="../media/image3.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4.svg"/><Relationship Id="rId10" Type="http://schemas.openxmlformats.org/officeDocument/2006/relationships/image" Target="../media/image75.png"/><Relationship Id="rId4" Type="http://schemas.openxmlformats.org/officeDocument/2006/relationships/image" Target="../media/image3.png"/><Relationship Id="rId9" Type="http://schemas.openxmlformats.org/officeDocument/2006/relationships/image" Target="../media/image74.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4.svg"/><Relationship Id="rId10" Type="http://schemas.openxmlformats.org/officeDocument/2006/relationships/image" Target="../media/image80.png"/><Relationship Id="rId4" Type="http://schemas.openxmlformats.org/officeDocument/2006/relationships/image" Target="../media/image3.png"/><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4.svg"/><Relationship Id="rId10" Type="http://schemas.openxmlformats.org/officeDocument/2006/relationships/image" Target="../media/image87.png"/><Relationship Id="rId4" Type="http://schemas.openxmlformats.org/officeDocument/2006/relationships/image" Target="../media/image3.png"/><Relationship Id="rId9" Type="http://schemas.openxmlformats.org/officeDocument/2006/relationships/image" Target="../media/image86.png"/></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4.svg"/><Relationship Id="rId10" Type="http://schemas.openxmlformats.org/officeDocument/2006/relationships/image" Target="../media/image98.png"/><Relationship Id="rId4" Type="http://schemas.openxmlformats.org/officeDocument/2006/relationships/image" Target="../media/image3.png"/><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0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4.svg"/><Relationship Id="rId10" Type="http://schemas.openxmlformats.org/officeDocument/2006/relationships/image" Target="../media/image103.png"/><Relationship Id="rId4" Type="http://schemas.openxmlformats.org/officeDocument/2006/relationships/image" Target="../media/image3.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5.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4.jp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2.png"/><Relationship Id="rId7" Type="http://schemas.openxmlformats.org/officeDocument/2006/relationships/image" Target="../media/image10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7.jp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png"/><Relationship Id="rId7" Type="http://schemas.openxmlformats.org/officeDocument/2006/relationships/image" Target="../media/image1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4.svg"/><Relationship Id="rId10" Type="http://schemas.openxmlformats.org/officeDocument/2006/relationships/image" Target="../media/image118.png"/><Relationship Id="rId4" Type="http://schemas.openxmlformats.org/officeDocument/2006/relationships/image" Target="../media/image3.png"/><Relationship Id="rId9"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2.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4.svg"/><Relationship Id="rId10" Type="http://schemas.openxmlformats.org/officeDocument/2006/relationships/image" Target="../media/image123.png"/><Relationship Id="rId4" Type="http://schemas.openxmlformats.org/officeDocument/2006/relationships/image" Target="../media/image3.png"/><Relationship Id="rId9" Type="http://schemas.openxmlformats.org/officeDocument/2006/relationships/image" Target="../media/image122.png"/></Relationships>
</file>

<file path=ppt/slides/_rels/slide34.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2.png"/><Relationship Id="rId7" Type="http://schemas.openxmlformats.org/officeDocument/2006/relationships/image" Target="../media/image1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2.png"/><Relationship Id="rId7" Type="http://schemas.openxmlformats.org/officeDocument/2006/relationships/image" Target="../media/image1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2.png"/><Relationship Id="rId7" Type="http://schemas.openxmlformats.org/officeDocument/2006/relationships/image" Target="../media/image13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7.png"/></Relationships>
</file>

<file path=ppt/slides/_rels/slide3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2.png"/><Relationship Id="rId7"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5.jp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4"/>
            <a:chOff x="0" y="0"/>
            <a:chExt cx="23613675" cy="12631553"/>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3BE512BD-FCF9-994B-7328-7449328CC233}"/>
              </a:ext>
            </a:extLst>
          </p:cNvPr>
          <p:cNvSpPr txBox="1"/>
          <p:nvPr/>
        </p:nvSpPr>
        <p:spPr>
          <a:xfrm>
            <a:off x="7962900" y="3606501"/>
            <a:ext cx="2362200" cy="1323439"/>
          </a:xfrm>
          <a:prstGeom prst="rect">
            <a:avLst/>
          </a:prstGeom>
          <a:noFill/>
        </p:spPr>
        <p:txBody>
          <a:bodyPr wrap="square" rtlCol="0">
            <a:spAutoFit/>
          </a:bodyPr>
          <a:lstStyle/>
          <a:p>
            <a:r>
              <a:rPr lang="zh-TW" altLang="en-US" sz="8000" dirty="0">
                <a:latin typeface="微軟正黑體" panose="020B0604030504040204" pitchFamily="34" charset="-120"/>
                <a:ea typeface="微軟正黑體" panose="020B0604030504040204" pitchFamily="34" charset="-120"/>
              </a:rPr>
              <a:t>專題</a:t>
            </a:r>
          </a:p>
        </p:txBody>
      </p:sp>
      <p:sp>
        <p:nvSpPr>
          <p:cNvPr id="7" name="文字方塊 6">
            <a:extLst>
              <a:ext uri="{FF2B5EF4-FFF2-40B4-BE49-F238E27FC236}">
                <a16:creationId xmlns:a16="http://schemas.microsoft.com/office/drawing/2014/main" id="{0D22BF82-0433-8982-D14E-A301DB1CC8B6}"/>
              </a:ext>
            </a:extLst>
          </p:cNvPr>
          <p:cNvSpPr txBox="1"/>
          <p:nvPr/>
        </p:nvSpPr>
        <p:spPr>
          <a:xfrm>
            <a:off x="8343900" y="6375897"/>
            <a:ext cx="1600200" cy="646331"/>
          </a:xfrm>
          <a:prstGeom prst="rect">
            <a:avLst/>
          </a:prstGeom>
          <a:noFill/>
        </p:spPr>
        <p:txBody>
          <a:bodyPr wrap="square" rtlCol="0">
            <a:spAutoFit/>
          </a:bodyPr>
          <a:lstStyle/>
          <a:p>
            <a:r>
              <a:rPr lang="zh-TW" altLang="en-US" sz="3600" b="1" dirty="0">
                <a:latin typeface="微軟正黑體" panose="020B0604030504040204" pitchFamily="34" charset="-120"/>
                <a:ea typeface="微軟正黑體" panose="020B0604030504040204" pitchFamily="34" charset="-120"/>
              </a:rPr>
              <a:t>林妤諠</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239197" cy="769441"/>
          </a:xfrm>
          <a:prstGeom prst="rect">
            <a:avLst/>
          </a:prstGeom>
          <a:noFill/>
        </p:spPr>
        <p:txBody>
          <a:bodyPr wrap="square" rtlCol="0">
            <a:spAutoFit/>
          </a:bodyPr>
          <a:lstStyle/>
          <a:p>
            <a:r>
              <a:rPr lang="en-US" altLang="zh-TW" sz="4400" b="1" dirty="0"/>
              <a:t>Synthesis :</a:t>
            </a:r>
            <a:r>
              <a:rPr lang="zh-TW" altLang="en-US" sz="4400" b="1" dirty="0"/>
              <a:t> </a:t>
            </a:r>
            <a:r>
              <a:rPr lang="en-US" altLang="zh-TW" sz="4400" b="1" dirty="0"/>
              <a:t>interface</a:t>
            </a:r>
            <a:r>
              <a:rPr lang="zh-TW" altLang="en-US" sz="4400" b="1" dirty="0">
                <a:latin typeface="微軟正黑體" panose="020B0604030504040204" pitchFamily="34" charset="-120"/>
                <a:ea typeface="微軟正黑體" panose="020B0604030504040204" pitchFamily="34" charset="-120"/>
              </a:rPr>
              <a:t>從原本的</a:t>
            </a:r>
            <a:r>
              <a:rPr lang="en-US" altLang="zh-TW" sz="4400" b="1" dirty="0"/>
              <a:t>Mat</a:t>
            </a:r>
            <a:r>
              <a:rPr lang="zh-TW" altLang="en-US" sz="4400" b="1" dirty="0">
                <a:latin typeface="微軟正黑體" panose="020B0604030504040204" pitchFamily="34" charset="-120"/>
                <a:ea typeface="微軟正黑體" panose="020B0604030504040204" pitchFamily="34" charset="-120"/>
              </a:rPr>
              <a:t>改成</a:t>
            </a:r>
            <a:r>
              <a:rPr lang="en-US" altLang="zh-TW" sz="4400" b="1" dirty="0"/>
              <a:t>unsigned char*</a:t>
            </a:r>
            <a:endParaRPr lang="zh-TW" altLang="en-US" sz="4400" b="1" dirty="0"/>
          </a:p>
        </p:txBody>
      </p:sp>
      <p:pic>
        <p:nvPicPr>
          <p:cNvPr id="8" name="圖片 7">
            <a:extLst>
              <a:ext uri="{FF2B5EF4-FFF2-40B4-BE49-F238E27FC236}">
                <a16:creationId xmlns:a16="http://schemas.microsoft.com/office/drawing/2014/main" id="{3196FA1E-B4AC-129B-CEC6-2002E54863AE}"/>
              </a:ext>
            </a:extLst>
          </p:cNvPr>
          <p:cNvPicPr>
            <a:picLocks noChangeAspect="1"/>
          </p:cNvPicPr>
          <p:nvPr/>
        </p:nvPicPr>
        <p:blipFill>
          <a:blip r:embed="rId6"/>
          <a:stretch>
            <a:fillRect/>
          </a:stretch>
        </p:blipFill>
        <p:spPr>
          <a:xfrm>
            <a:off x="859743" y="6053888"/>
            <a:ext cx="7715422" cy="2817898"/>
          </a:xfrm>
          <a:prstGeom prst="rect">
            <a:avLst/>
          </a:prstGeom>
        </p:spPr>
      </p:pic>
      <p:sp>
        <p:nvSpPr>
          <p:cNvPr id="9" name="文字方塊 8">
            <a:extLst>
              <a:ext uri="{FF2B5EF4-FFF2-40B4-BE49-F238E27FC236}">
                <a16:creationId xmlns:a16="http://schemas.microsoft.com/office/drawing/2014/main" id="{8E0F9630-312D-105F-5A59-363E2FBD9020}"/>
              </a:ext>
            </a:extLst>
          </p:cNvPr>
          <p:cNvSpPr txBox="1"/>
          <p:nvPr/>
        </p:nvSpPr>
        <p:spPr>
          <a:xfrm>
            <a:off x="1222866" y="2271714"/>
            <a:ext cx="15850429" cy="1882438"/>
          </a:xfrm>
          <a:prstGeom prst="rect">
            <a:avLst/>
          </a:prstGeom>
          <a:noFill/>
        </p:spPr>
        <p:txBody>
          <a:bodyPr wrap="non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我們</a:t>
            </a:r>
            <a:r>
              <a:rPr lang="en-US" altLang="zh-TW" sz="2000" dirty="0" err="1">
                <a:latin typeface="微軟正黑體" panose="020B0604030504040204" pitchFamily="34" charset="-120"/>
                <a:ea typeface="微軟正黑體" panose="020B0604030504040204" pitchFamily="34" charset="-120"/>
              </a:rPr>
              <a:t>kernal</a:t>
            </a:r>
            <a:r>
              <a:rPr lang="zh-TW" altLang="en-US"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host</a:t>
            </a:r>
            <a:r>
              <a:rPr lang="zh-TW" altLang="en-US" sz="2000" dirty="0">
                <a:latin typeface="微軟正黑體" panose="020B0604030504040204" pitchFamily="34" charset="-120"/>
                <a:ea typeface="微軟正黑體" panose="020B0604030504040204" pitchFamily="34" charset="-120"/>
              </a:rPr>
              <a:t>討論過後，決定統一 </a:t>
            </a:r>
            <a:r>
              <a:rPr lang="en-US" altLang="zh-TW" sz="2000" dirty="0">
                <a:latin typeface="微軟正黑體" panose="020B0604030504040204" pitchFamily="34" charset="-120"/>
                <a:ea typeface="微軟正黑體" panose="020B0604030504040204" pitchFamily="34" charset="-120"/>
              </a:rPr>
              <a:t>top function </a:t>
            </a:r>
            <a:r>
              <a:rPr lang="zh-TW" altLang="en-US" sz="2000" dirty="0">
                <a:latin typeface="微軟正黑體" panose="020B0604030504040204" pitchFamily="34" charset="-120"/>
                <a:ea typeface="微軟正黑體" panose="020B0604030504040204" pitchFamily="34" charset="-120"/>
              </a:rPr>
              <a:t>的 </a:t>
            </a:r>
            <a:r>
              <a:rPr lang="en-US" altLang="zh-TW" sz="2000" dirty="0">
                <a:latin typeface="微軟正黑體" panose="020B0604030504040204" pitchFamily="34" charset="-120"/>
                <a:ea typeface="微軟正黑體" panose="020B0604030504040204" pitchFamily="34" charset="-120"/>
              </a:rPr>
              <a:t>interface argument data type </a:t>
            </a:r>
            <a:r>
              <a:rPr lang="zh-TW" altLang="en-US" sz="2000" dirty="0">
                <a:latin typeface="微軟正黑體" panose="020B0604030504040204" pitchFamily="34" charset="-120"/>
                <a:ea typeface="微軟正黑體" panose="020B0604030504040204" pitchFamily="34" charset="-120"/>
              </a:rPr>
              <a:t>為 </a:t>
            </a:r>
            <a:r>
              <a:rPr lang="en-US" altLang="zh-TW" sz="2000" dirty="0">
                <a:latin typeface="微軟正黑體" panose="020B0604030504040204" pitchFamily="34" charset="-120"/>
                <a:ea typeface="微軟正黑體" panose="020B0604030504040204" pitchFamily="34" charset="-120"/>
              </a:rPr>
              <a:t>unsigned char*</a:t>
            </a:r>
          </a:p>
          <a:p>
            <a:pPr>
              <a:lnSpc>
                <a:spcPct val="150000"/>
              </a:lnSpc>
            </a:pPr>
            <a:r>
              <a:rPr lang="zh-TW" altLang="en-US" sz="2000" dirty="0">
                <a:latin typeface="微軟正黑體" panose="020B0604030504040204" pitchFamily="34" charset="-120"/>
                <a:ea typeface="微軟正黑體" panose="020B0604030504040204" pitchFamily="34" charset="-120"/>
              </a:rPr>
              <a:t>因此改成以下形式，且在</a:t>
            </a:r>
            <a:r>
              <a:rPr lang="en-US" altLang="zh-TW" sz="2000" dirty="0">
                <a:latin typeface="微軟正黑體" panose="020B0604030504040204" pitchFamily="34" charset="-120"/>
                <a:ea typeface="微軟正黑體" panose="020B0604030504040204" pitchFamily="34" charset="-120"/>
              </a:rPr>
              <a:t>testbench</a:t>
            </a:r>
            <a:r>
              <a:rPr lang="zh-TW" altLang="en-US" sz="2000" dirty="0">
                <a:latin typeface="微軟正黑體" panose="020B0604030504040204" pitchFamily="34" charset="-120"/>
                <a:ea typeface="微軟正黑體" panose="020B0604030504040204" pitchFamily="34" charset="-120"/>
              </a:rPr>
              <a:t>也改成直接開一固定</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大小，</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中的各個</a:t>
            </a:r>
            <a:r>
              <a:rPr lang="en-US" altLang="zh-TW" sz="2000" dirty="0">
                <a:latin typeface="微軟正黑體" panose="020B0604030504040204" pitchFamily="34" charset="-120"/>
                <a:ea typeface="微軟正黑體" panose="020B0604030504040204" pitchFamily="34" charset="-120"/>
              </a:rPr>
              <a:t>input data,</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cols,</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rows,</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flags,</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dims,</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step[0],</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step[1]</a:t>
            </a:r>
          </a:p>
          <a:p>
            <a:pPr>
              <a:lnSpc>
                <a:spcPct val="150000"/>
              </a:lnSpc>
            </a:pPr>
            <a:r>
              <a:rPr lang="zh-TW" altLang="en-US" sz="2000" dirty="0">
                <a:latin typeface="微軟正黑體" panose="020B0604030504040204" pitchFamily="34" charset="-120"/>
                <a:ea typeface="微軟正黑體" panose="020B0604030504040204" pitchFamily="34" charset="-120"/>
              </a:rPr>
              <a:t>數值也改成用直接指定的</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透過原本的專案輸出此些數值到</a:t>
            </a:r>
            <a:r>
              <a:rPr lang="en-US" altLang="zh-TW" sz="2000" dirty="0">
                <a:latin typeface="微軟正黑體" panose="020B0604030504040204" pitchFamily="34" charset="-120"/>
                <a:ea typeface="微軟正黑體" panose="020B0604030504040204" pitchFamily="34" charset="-120"/>
              </a:rPr>
              <a:t>.txt</a:t>
            </a:r>
            <a:r>
              <a:rPr lang="zh-TW" altLang="en-US" sz="2000" dirty="0">
                <a:latin typeface="微軟正黑體" panose="020B0604030504040204" pitchFamily="34" charset="-120"/>
                <a:ea typeface="微軟正黑體" panose="020B0604030504040204" pitchFamily="34" charset="-120"/>
              </a:rPr>
              <a:t>檔中</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因此最後改成以下形式。</a:t>
            </a:r>
            <a:endParaRPr lang="en-US" altLang="zh-TW" sz="2000" dirty="0">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67009690-70B5-7C1E-80A5-21812A146790}"/>
              </a:ext>
            </a:extLst>
          </p:cNvPr>
          <p:cNvPicPr>
            <a:picLocks noChangeAspect="1"/>
          </p:cNvPicPr>
          <p:nvPr/>
        </p:nvPicPr>
        <p:blipFill rotWithShape="1">
          <a:blip r:embed="rId7"/>
          <a:srcRect r="49265"/>
          <a:stretch/>
        </p:blipFill>
        <p:spPr>
          <a:xfrm>
            <a:off x="859743" y="4732632"/>
            <a:ext cx="7200110" cy="352100"/>
          </a:xfrm>
          <a:prstGeom prst="rect">
            <a:avLst/>
          </a:prstGeom>
        </p:spPr>
      </p:pic>
      <p:pic>
        <p:nvPicPr>
          <p:cNvPr id="12" name="圖片 11">
            <a:extLst>
              <a:ext uri="{FF2B5EF4-FFF2-40B4-BE49-F238E27FC236}">
                <a16:creationId xmlns:a16="http://schemas.microsoft.com/office/drawing/2014/main" id="{2A2D9F83-0E79-50E1-7A4E-36E6ADECEA99}"/>
              </a:ext>
            </a:extLst>
          </p:cNvPr>
          <p:cNvPicPr>
            <a:picLocks noChangeAspect="1"/>
          </p:cNvPicPr>
          <p:nvPr/>
        </p:nvPicPr>
        <p:blipFill>
          <a:blip r:embed="rId8"/>
          <a:stretch>
            <a:fillRect/>
          </a:stretch>
        </p:blipFill>
        <p:spPr>
          <a:xfrm>
            <a:off x="10088828" y="3848100"/>
            <a:ext cx="3609789" cy="5504783"/>
          </a:xfrm>
          <a:prstGeom prst="rect">
            <a:avLst/>
          </a:prstGeom>
        </p:spPr>
      </p:pic>
      <p:pic>
        <p:nvPicPr>
          <p:cNvPr id="13" name="圖片 12">
            <a:extLst>
              <a:ext uri="{FF2B5EF4-FFF2-40B4-BE49-F238E27FC236}">
                <a16:creationId xmlns:a16="http://schemas.microsoft.com/office/drawing/2014/main" id="{7C6CCACE-24C0-3364-E5B1-B9818C49A9ED}"/>
              </a:ext>
            </a:extLst>
          </p:cNvPr>
          <p:cNvPicPr>
            <a:picLocks noChangeAspect="1"/>
          </p:cNvPicPr>
          <p:nvPr/>
        </p:nvPicPr>
        <p:blipFill>
          <a:blip r:embed="rId9"/>
          <a:stretch>
            <a:fillRect/>
          </a:stretch>
        </p:blipFill>
        <p:spPr>
          <a:xfrm>
            <a:off x="13671523" y="6184070"/>
            <a:ext cx="3873699" cy="3168813"/>
          </a:xfrm>
          <a:prstGeom prst="rect">
            <a:avLst/>
          </a:prstGeom>
        </p:spPr>
      </p:pic>
      <p:pic>
        <p:nvPicPr>
          <p:cNvPr id="15" name="圖片 14">
            <a:extLst>
              <a:ext uri="{FF2B5EF4-FFF2-40B4-BE49-F238E27FC236}">
                <a16:creationId xmlns:a16="http://schemas.microsoft.com/office/drawing/2014/main" id="{ED5FA005-61EF-DA69-9EA8-35C65C2C347F}"/>
              </a:ext>
            </a:extLst>
          </p:cNvPr>
          <p:cNvPicPr>
            <a:picLocks noChangeAspect="1"/>
          </p:cNvPicPr>
          <p:nvPr/>
        </p:nvPicPr>
        <p:blipFill>
          <a:blip r:embed="rId10"/>
          <a:stretch>
            <a:fillRect/>
          </a:stretch>
        </p:blipFill>
        <p:spPr>
          <a:xfrm>
            <a:off x="10084340" y="3354704"/>
            <a:ext cx="6554144" cy="300445"/>
          </a:xfrm>
          <a:prstGeom prst="rect">
            <a:avLst/>
          </a:prstGeom>
        </p:spPr>
      </p:pic>
      <p:pic>
        <p:nvPicPr>
          <p:cNvPr id="17" name="圖片 16">
            <a:extLst>
              <a:ext uri="{FF2B5EF4-FFF2-40B4-BE49-F238E27FC236}">
                <a16:creationId xmlns:a16="http://schemas.microsoft.com/office/drawing/2014/main" id="{D64B6027-9ABE-8ACB-B98F-0EED5E89163E}"/>
              </a:ext>
            </a:extLst>
          </p:cNvPr>
          <p:cNvPicPr>
            <a:picLocks noChangeAspect="1"/>
          </p:cNvPicPr>
          <p:nvPr/>
        </p:nvPicPr>
        <p:blipFill>
          <a:blip r:embed="rId11"/>
          <a:stretch>
            <a:fillRect/>
          </a:stretch>
        </p:blipFill>
        <p:spPr>
          <a:xfrm>
            <a:off x="13918020" y="5528130"/>
            <a:ext cx="3773885" cy="311707"/>
          </a:xfrm>
          <a:prstGeom prst="rect">
            <a:avLst/>
          </a:prstGeom>
        </p:spPr>
      </p:pic>
      <p:pic>
        <p:nvPicPr>
          <p:cNvPr id="19" name="圖片 18">
            <a:extLst>
              <a:ext uri="{FF2B5EF4-FFF2-40B4-BE49-F238E27FC236}">
                <a16:creationId xmlns:a16="http://schemas.microsoft.com/office/drawing/2014/main" id="{E1FBC198-E8FC-288B-01C1-178ACD05B266}"/>
              </a:ext>
            </a:extLst>
          </p:cNvPr>
          <p:cNvPicPr>
            <a:picLocks noChangeAspect="1"/>
          </p:cNvPicPr>
          <p:nvPr/>
        </p:nvPicPr>
        <p:blipFill>
          <a:blip r:embed="rId12"/>
          <a:stretch>
            <a:fillRect/>
          </a:stretch>
        </p:blipFill>
        <p:spPr>
          <a:xfrm>
            <a:off x="13918020" y="4867593"/>
            <a:ext cx="3570689" cy="300445"/>
          </a:xfrm>
          <a:prstGeom prst="rect">
            <a:avLst/>
          </a:prstGeom>
        </p:spPr>
      </p:pic>
      <p:pic>
        <p:nvPicPr>
          <p:cNvPr id="21" name="圖片 20">
            <a:extLst>
              <a:ext uri="{FF2B5EF4-FFF2-40B4-BE49-F238E27FC236}">
                <a16:creationId xmlns:a16="http://schemas.microsoft.com/office/drawing/2014/main" id="{5081F223-BF3A-0207-530C-72568B514772}"/>
              </a:ext>
            </a:extLst>
          </p:cNvPr>
          <p:cNvPicPr>
            <a:picLocks noChangeAspect="1"/>
          </p:cNvPicPr>
          <p:nvPr/>
        </p:nvPicPr>
        <p:blipFill>
          <a:blip r:embed="rId13"/>
          <a:stretch>
            <a:fillRect/>
          </a:stretch>
        </p:blipFill>
        <p:spPr>
          <a:xfrm>
            <a:off x="13910296" y="5219316"/>
            <a:ext cx="3627342" cy="265698"/>
          </a:xfrm>
          <a:prstGeom prst="rect">
            <a:avLst/>
          </a:prstGeom>
        </p:spPr>
      </p:pic>
      <p:pic>
        <p:nvPicPr>
          <p:cNvPr id="23" name="圖片 22">
            <a:extLst>
              <a:ext uri="{FF2B5EF4-FFF2-40B4-BE49-F238E27FC236}">
                <a16:creationId xmlns:a16="http://schemas.microsoft.com/office/drawing/2014/main" id="{FF23EAB5-5224-6805-4D68-2A6B8AE4E310}"/>
              </a:ext>
            </a:extLst>
          </p:cNvPr>
          <p:cNvPicPr>
            <a:picLocks noChangeAspect="1"/>
          </p:cNvPicPr>
          <p:nvPr/>
        </p:nvPicPr>
        <p:blipFill>
          <a:blip r:embed="rId14"/>
          <a:stretch>
            <a:fillRect/>
          </a:stretch>
        </p:blipFill>
        <p:spPr>
          <a:xfrm>
            <a:off x="13907409" y="4560134"/>
            <a:ext cx="3633116" cy="256181"/>
          </a:xfrm>
          <a:prstGeom prst="rect">
            <a:avLst/>
          </a:prstGeom>
        </p:spPr>
      </p:pic>
      <p:pic>
        <p:nvPicPr>
          <p:cNvPr id="25" name="圖片 24">
            <a:extLst>
              <a:ext uri="{FF2B5EF4-FFF2-40B4-BE49-F238E27FC236}">
                <a16:creationId xmlns:a16="http://schemas.microsoft.com/office/drawing/2014/main" id="{F47E4FF1-0AFB-438D-FDF1-A9671538F683}"/>
              </a:ext>
            </a:extLst>
          </p:cNvPr>
          <p:cNvPicPr>
            <a:picLocks noChangeAspect="1"/>
          </p:cNvPicPr>
          <p:nvPr/>
        </p:nvPicPr>
        <p:blipFill>
          <a:blip r:embed="rId15"/>
          <a:stretch>
            <a:fillRect/>
          </a:stretch>
        </p:blipFill>
        <p:spPr>
          <a:xfrm>
            <a:off x="13912107" y="4246561"/>
            <a:ext cx="3565990" cy="261204"/>
          </a:xfrm>
          <a:prstGeom prst="rect">
            <a:avLst/>
          </a:prstGeom>
        </p:spPr>
      </p:pic>
      <p:pic>
        <p:nvPicPr>
          <p:cNvPr id="27" name="圖片 26">
            <a:extLst>
              <a:ext uri="{FF2B5EF4-FFF2-40B4-BE49-F238E27FC236}">
                <a16:creationId xmlns:a16="http://schemas.microsoft.com/office/drawing/2014/main" id="{3EBE46DC-628F-5D08-229B-63DF25F61383}"/>
              </a:ext>
            </a:extLst>
          </p:cNvPr>
          <p:cNvPicPr>
            <a:picLocks noChangeAspect="1"/>
          </p:cNvPicPr>
          <p:nvPr/>
        </p:nvPicPr>
        <p:blipFill>
          <a:blip r:embed="rId16"/>
          <a:stretch>
            <a:fillRect/>
          </a:stretch>
        </p:blipFill>
        <p:spPr>
          <a:xfrm>
            <a:off x="13912107" y="3951652"/>
            <a:ext cx="3633115" cy="261204"/>
          </a:xfrm>
          <a:prstGeom prst="rect">
            <a:avLst/>
          </a:prstGeom>
        </p:spPr>
      </p:pic>
      <p:pic>
        <p:nvPicPr>
          <p:cNvPr id="28" name="圖片 27">
            <a:extLst>
              <a:ext uri="{FF2B5EF4-FFF2-40B4-BE49-F238E27FC236}">
                <a16:creationId xmlns:a16="http://schemas.microsoft.com/office/drawing/2014/main" id="{335401C8-C421-BACB-49DF-49EE34752617}"/>
              </a:ext>
            </a:extLst>
          </p:cNvPr>
          <p:cNvPicPr>
            <a:picLocks noChangeAspect="1"/>
          </p:cNvPicPr>
          <p:nvPr/>
        </p:nvPicPr>
        <p:blipFill rotWithShape="1">
          <a:blip r:embed="rId7"/>
          <a:srcRect l="50735" t="3786" r="519" b="-3786"/>
          <a:stretch/>
        </p:blipFill>
        <p:spPr>
          <a:xfrm>
            <a:off x="856989" y="5058560"/>
            <a:ext cx="7200110" cy="366466"/>
          </a:xfrm>
          <a:prstGeom prst="rect">
            <a:avLst/>
          </a:prstGeom>
        </p:spPr>
      </p:pic>
      <p:sp>
        <p:nvSpPr>
          <p:cNvPr id="29" name="箭號: 向右 28">
            <a:extLst>
              <a:ext uri="{FF2B5EF4-FFF2-40B4-BE49-F238E27FC236}">
                <a16:creationId xmlns:a16="http://schemas.microsoft.com/office/drawing/2014/main" id="{FBE0B268-3CD4-9FCA-D5BE-C347014344DA}"/>
              </a:ext>
            </a:extLst>
          </p:cNvPr>
          <p:cNvSpPr/>
          <p:nvPr/>
        </p:nvSpPr>
        <p:spPr>
          <a:xfrm>
            <a:off x="8733156" y="5355121"/>
            <a:ext cx="1066800" cy="657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7756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7725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 HLS doesn’t support Pointer to pointer</a:t>
            </a:r>
            <a:r>
              <a:rPr lang="zh-TW" altLang="en-US" sz="4400" b="1" dirty="0"/>
              <a:t> </a:t>
            </a:r>
            <a:r>
              <a:rPr lang="en-US" altLang="zh-TW" sz="4400" b="1" dirty="0"/>
              <a:t>(Mat)</a:t>
            </a:r>
            <a:endParaRPr lang="zh-TW" altLang="en-US" sz="4400" b="1" dirty="0"/>
          </a:p>
        </p:txBody>
      </p:sp>
      <p:pic>
        <p:nvPicPr>
          <p:cNvPr id="10" name="圖片 9">
            <a:extLst>
              <a:ext uri="{FF2B5EF4-FFF2-40B4-BE49-F238E27FC236}">
                <a16:creationId xmlns:a16="http://schemas.microsoft.com/office/drawing/2014/main" id="{D6E7C3AB-BC46-9776-D974-D904AE149915}"/>
              </a:ext>
            </a:extLst>
          </p:cNvPr>
          <p:cNvPicPr>
            <a:picLocks noChangeAspect="1"/>
          </p:cNvPicPr>
          <p:nvPr/>
        </p:nvPicPr>
        <p:blipFill>
          <a:blip r:embed="rId6"/>
          <a:stretch>
            <a:fillRect/>
          </a:stretch>
        </p:blipFill>
        <p:spPr>
          <a:xfrm>
            <a:off x="12634547" y="3597268"/>
            <a:ext cx="4724400" cy="5596414"/>
          </a:xfrm>
          <a:prstGeom prst="rect">
            <a:avLst/>
          </a:prstGeom>
        </p:spPr>
      </p:pic>
      <p:pic>
        <p:nvPicPr>
          <p:cNvPr id="12" name="圖片 11">
            <a:extLst>
              <a:ext uri="{FF2B5EF4-FFF2-40B4-BE49-F238E27FC236}">
                <a16:creationId xmlns:a16="http://schemas.microsoft.com/office/drawing/2014/main" id="{185AB538-5BF4-8076-048A-2BC9EA6AF5E9}"/>
              </a:ext>
            </a:extLst>
          </p:cNvPr>
          <p:cNvPicPr>
            <a:picLocks noChangeAspect="1"/>
          </p:cNvPicPr>
          <p:nvPr/>
        </p:nvPicPr>
        <p:blipFill>
          <a:blip r:embed="rId7"/>
          <a:stretch>
            <a:fillRect/>
          </a:stretch>
        </p:blipFill>
        <p:spPr>
          <a:xfrm>
            <a:off x="9266854" y="3597268"/>
            <a:ext cx="3367693" cy="5591198"/>
          </a:xfrm>
          <a:prstGeom prst="rect">
            <a:avLst/>
          </a:prstGeom>
        </p:spPr>
      </p:pic>
      <p:pic>
        <p:nvPicPr>
          <p:cNvPr id="14" name="圖片 13">
            <a:extLst>
              <a:ext uri="{FF2B5EF4-FFF2-40B4-BE49-F238E27FC236}">
                <a16:creationId xmlns:a16="http://schemas.microsoft.com/office/drawing/2014/main" id="{CC58AC74-7D3F-F538-F904-92B84D71B935}"/>
              </a:ext>
            </a:extLst>
          </p:cNvPr>
          <p:cNvPicPr>
            <a:picLocks noChangeAspect="1"/>
          </p:cNvPicPr>
          <p:nvPr/>
        </p:nvPicPr>
        <p:blipFill>
          <a:blip r:embed="rId8"/>
          <a:stretch>
            <a:fillRect/>
          </a:stretch>
        </p:blipFill>
        <p:spPr>
          <a:xfrm>
            <a:off x="814424" y="3643084"/>
            <a:ext cx="3609789" cy="5504783"/>
          </a:xfrm>
          <a:prstGeom prst="rect">
            <a:avLst/>
          </a:prstGeom>
        </p:spPr>
      </p:pic>
      <p:pic>
        <p:nvPicPr>
          <p:cNvPr id="16" name="圖片 15">
            <a:extLst>
              <a:ext uri="{FF2B5EF4-FFF2-40B4-BE49-F238E27FC236}">
                <a16:creationId xmlns:a16="http://schemas.microsoft.com/office/drawing/2014/main" id="{EC3DD497-8635-2D49-994B-4D3DB6244EB3}"/>
              </a:ext>
            </a:extLst>
          </p:cNvPr>
          <p:cNvPicPr>
            <a:picLocks noChangeAspect="1"/>
          </p:cNvPicPr>
          <p:nvPr/>
        </p:nvPicPr>
        <p:blipFill>
          <a:blip r:embed="rId9"/>
          <a:stretch>
            <a:fillRect/>
          </a:stretch>
        </p:blipFill>
        <p:spPr>
          <a:xfrm>
            <a:off x="4424213" y="5979054"/>
            <a:ext cx="3873699" cy="3168813"/>
          </a:xfrm>
          <a:prstGeom prst="rect">
            <a:avLst/>
          </a:prstGeom>
        </p:spPr>
      </p:pic>
      <p:sp>
        <p:nvSpPr>
          <p:cNvPr id="17" name="文字方塊 16">
            <a:extLst>
              <a:ext uri="{FF2B5EF4-FFF2-40B4-BE49-F238E27FC236}">
                <a16:creationId xmlns:a16="http://schemas.microsoft.com/office/drawing/2014/main" id="{EAF1531B-C66D-33EF-DC55-166FB83E3452}"/>
              </a:ext>
            </a:extLst>
          </p:cNvPr>
          <p:cNvSpPr txBox="1"/>
          <p:nvPr/>
        </p:nvSpPr>
        <p:spPr>
          <a:xfrm>
            <a:off x="1524000" y="2357184"/>
            <a:ext cx="13797431" cy="400110"/>
          </a:xfrm>
          <a:prstGeom prst="rect">
            <a:avLst/>
          </a:prstGeom>
          <a:noFill/>
        </p:spPr>
        <p:txBody>
          <a:bodyPr wrap="none" rtlCol="0">
            <a:spAutoFit/>
          </a:bodyPr>
          <a:lstStyle/>
          <a:p>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在合成時，</a:t>
            </a:r>
            <a:r>
              <a:rPr lang="en-US" altLang="zh-TW" sz="2000" dirty="0">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不支援</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和</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通過函式傳遞，因為會有</a:t>
            </a:r>
            <a:r>
              <a:rPr lang="en-US" altLang="zh-TW" sz="2000" dirty="0">
                <a:latin typeface="微軟正黑體" panose="020B0604030504040204" pitchFamily="34" charset="-120"/>
                <a:ea typeface="微軟正黑體" panose="020B0604030504040204" pitchFamily="34" charset="-120"/>
              </a:rPr>
              <a:t>pointer to pointer(function</a:t>
            </a:r>
            <a:r>
              <a:rPr lang="zh-TW" altLang="en-US" sz="2000" dirty="0">
                <a:latin typeface="微軟正黑體" panose="020B0604030504040204" pitchFamily="34" charset="-120"/>
                <a:ea typeface="微軟正黑體" panose="020B0604030504040204" pitchFamily="34" charset="-120"/>
              </a:rPr>
              <a:t>和</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間</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的問題。</a:t>
            </a:r>
            <a:endParaRPr lang="en-US" altLang="zh-TW" sz="2000" dirty="0">
              <a:latin typeface="微軟正黑體" panose="020B0604030504040204" pitchFamily="34" charset="-120"/>
              <a:ea typeface="微軟正黑體" panose="020B0604030504040204" pitchFamily="34" charset="-120"/>
            </a:endParaRPr>
          </a:p>
        </p:txBody>
      </p:sp>
      <p:sp>
        <p:nvSpPr>
          <p:cNvPr id="18" name="箭號: 向右 17">
            <a:extLst>
              <a:ext uri="{FF2B5EF4-FFF2-40B4-BE49-F238E27FC236}">
                <a16:creationId xmlns:a16="http://schemas.microsoft.com/office/drawing/2014/main" id="{68F6C692-CA15-07F3-5F55-2D1713D5058D}"/>
              </a:ext>
            </a:extLst>
          </p:cNvPr>
          <p:cNvSpPr/>
          <p:nvPr/>
        </p:nvSpPr>
        <p:spPr>
          <a:xfrm>
            <a:off x="7611655" y="4399633"/>
            <a:ext cx="1295400" cy="648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119B3004-A0E3-1CFF-C993-ABDBB8D31B40}"/>
              </a:ext>
            </a:extLst>
          </p:cNvPr>
          <p:cNvCxnSpPr/>
          <p:nvPr/>
        </p:nvCxnSpPr>
        <p:spPr>
          <a:xfrm>
            <a:off x="4648200" y="7658100"/>
            <a:ext cx="2963455" cy="0"/>
          </a:xfrm>
          <a:prstGeom prst="line">
            <a:avLst/>
          </a:prstGeom>
          <a:ln/>
        </p:spPr>
        <p:style>
          <a:lnRef idx="2">
            <a:schemeClr val="accent2"/>
          </a:lnRef>
          <a:fillRef idx="0">
            <a:schemeClr val="accent2"/>
          </a:fillRef>
          <a:effectRef idx="1">
            <a:schemeClr val="accent2"/>
          </a:effectRef>
          <a:fontRef idx="minor">
            <a:schemeClr val="tx1"/>
          </a:fontRef>
        </p:style>
      </p:cxnSp>
      <p:sp>
        <p:nvSpPr>
          <p:cNvPr id="21" name="橢圓 20">
            <a:extLst>
              <a:ext uri="{FF2B5EF4-FFF2-40B4-BE49-F238E27FC236}">
                <a16:creationId xmlns:a16="http://schemas.microsoft.com/office/drawing/2014/main" id="{813BB9D4-7215-6AAD-3C54-2761FEEB56C0}"/>
              </a:ext>
            </a:extLst>
          </p:cNvPr>
          <p:cNvSpPr/>
          <p:nvPr/>
        </p:nvSpPr>
        <p:spPr>
          <a:xfrm>
            <a:off x="5791200" y="7505700"/>
            <a:ext cx="3048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a:extLst>
              <a:ext uri="{FF2B5EF4-FFF2-40B4-BE49-F238E27FC236}">
                <a16:creationId xmlns:a16="http://schemas.microsoft.com/office/drawing/2014/main" id="{3EF878F9-AB0A-C026-4A3C-3E043327CEF5}"/>
              </a:ext>
            </a:extLst>
          </p:cNvPr>
          <p:cNvSpPr/>
          <p:nvPr/>
        </p:nvSpPr>
        <p:spPr>
          <a:xfrm>
            <a:off x="4625463" y="7482839"/>
            <a:ext cx="3048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9735957F-4407-73FF-FD2A-1BF9469995F6}"/>
              </a:ext>
            </a:extLst>
          </p:cNvPr>
          <p:cNvCxnSpPr/>
          <p:nvPr/>
        </p:nvCxnSpPr>
        <p:spPr>
          <a:xfrm>
            <a:off x="990600" y="4533900"/>
            <a:ext cx="381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36D38664-295A-C836-A171-A0BCA8D7FBFF}"/>
              </a:ext>
            </a:extLst>
          </p:cNvPr>
          <p:cNvCxnSpPr/>
          <p:nvPr/>
        </p:nvCxnSpPr>
        <p:spPr>
          <a:xfrm>
            <a:off x="3352800" y="4422493"/>
            <a:ext cx="381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6" name="矩形 25">
            <a:extLst>
              <a:ext uri="{FF2B5EF4-FFF2-40B4-BE49-F238E27FC236}">
                <a16:creationId xmlns:a16="http://schemas.microsoft.com/office/drawing/2014/main" id="{8A7570CF-BD6A-A821-2B46-3313FBC872D3}"/>
              </a:ext>
            </a:extLst>
          </p:cNvPr>
          <p:cNvSpPr/>
          <p:nvPr/>
        </p:nvSpPr>
        <p:spPr>
          <a:xfrm>
            <a:off x="12877800" y="5676900"/>
            <a:ext cx="3886200" cy="2264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92028B0D-6832-7D52-BA0F-22315FB01761}"/>
              </a:ext>
            </a:extLst>
          </p:cNvPr>
          <p:cNvSpPr txBox="1"/>
          <p:nvPr/>
        </p:nvSpPr>
        <p:spPr>
          <a:xfrm>
            <a:off x="1505712" y="2929823"/>
            <a:ext cx="5641288" cy="677108"/>
          </a:xfrm>
          <a:prstGeom prst="rect">
            <a:avLst/>
          </a:prstGeom>
          <a:noFill/>
        </p:spPr>
        <p:txBody>
          <a:bodyPr wrap="none" rtlCol="0">
            <a:spAutoFit/>
          </a:bodyPr>
          <a:lstStyle/>
          <a:p>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改成直接</a:t>
            </a:r>
            <a:r>
              <a:rPr lang="en-US" altLang="zh-TW" sz="2000" dirty="0">
                <a:latin typeface="微軟正黑體" panose="020B0604030504040204" pitchFamily="34" charset="-120"/>
                <a:ea typeface="微軟正黑體" panose="020B0604030504040204" pitchFamily="34" charset="-120"/>
              </a:rPr>
              <a:t>inline</a:t>
            </a:r>
            <a:r>
              <a:rPr lang="zh-TW" altLang="en-US" sz="2000" dirty="0">
                <a:latin typeface="微軟正黑體" panose="020B0604030504040204" pitchFamily="34" charset="-120"/>
                <a:ea typeface="微軟正黑體" panose="020B0604030504040204" pitchFamily="34" charset="-120"/>
              </a:rPr>
              <a:t>到原本呼叫函式的位置</a:t>
            </a:r>
            <a:endParaRPr lang="zh-TW" altLang="en-US" sz="2000" dirty="0"/>
          </a:p>
          <a:p>
            <a:endParaRPr lang="zh-TW" altLang="en-US" dirty="0"/>
          </a:p>
        </p:txBody>
      </p:sp>
    </p:spTree>
    <p:extLst>
      <p:ext uri="{BB962C8B-B14F-4D97-AF65-F5344CB8AC3E}">
        <p14:creationId xmlns:p14="http://schemas.microsoft.com/office/powerpoint/2010/main" val="196199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0797139"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p>
        </p:txBody>
      </p:sp>
      <p:pic>
        <p:nvPicPr>
          <p:cNvPr id="8" name="圖片 7">
            <a:extLst>
              <a:ext uri="{FF2B5EF4-FFF2-40B4-BE49-F238E27FC236}">
                <a16:creationId xmlns:a16="http://schemas.microsoft.com/office/drawing/2014/main" id="{851D5A9F-D09A-96FD-86E3-670FE4618AF6}"/>
              </a:ext>
            </a:extLst>
          </p:cNvPr>
          <p:cNvPicPr>
            <a:picLocks noChangeAspect="1"/>
          </p:cNvPicPr>
          <p:nvPr/>
        </p:nvPicPr>
        <p:blipFill>
          <a:blip r:embed="rId6"/>
          <a:stretch>
            <a:fillRect/>
          </a:stretch>
        </p:blipFill>
        <p:spPr>
          <a:xfrm>
            <a:off x="1222866" y="4393566"/>
            <a:ext cx="2592476" cy="864158"/>
          </a:xfrm>
          <a:prstGeom prst="rect">
            <a:avLst/>
          </a:prstGeom>
        </p:spPr>
      </p:pic>
      <p:pic>
        <p:nvPicPr>
          <p:cNvPr id="10" name="圖片 9">
            <a:extLst>
              <a:ext uri="{FF2B5EF4-FFF2-40B4-BE49-F238E27FC236}">
                <a16:creationId xmlns:a16="http://schemas.microsoft.com/office/drawing/2014/main" id="{577217F4-8E5B-96DA-8321-4A4C3706D379}"/>
              </a:ext>
            </a:extLst>
          </p:cNvPr>
          <p:cNvPicPr>
            <a:picLocks noChangeAspect="1"/>
          </p:cNvPicPr>
          <p:nvPr/>
        </p:nvPicPr>
        <p:blipFill>
          <a:blip r:embed="rId7"/>
          <a:stretch>
            <a:fillRect/>
          </a:stretch>
        </p:blipFill>
        <p:spPr>
          <a:xfrm>
            <a:off x="1222866" y="5753100"/>
            <a:ext cx="7177313" cy="1371600"/>
          </a:xfrm>
          <a:prstGeom prst="rect">
            <a:avLst/>
          </a:prstGeom>
        </p:spPr>
      </p:pic>
      <p:pic>
        <p:nvPicPr>
          <p:cNvPr id="11" name="圖片 10">
            <a:extLst>
              <a:ext uri="{FF2B5EF4-FFF2-40B4-BE49-F238E27FC236}">
                <a16:creationId xmlns:a16="http://schemas.microsoft.com/office/drawing/2014/main" id="{B1EB654F-8B47-BA82-49A9-1176AFDFFF77}"/>
              </a:ext>
            </a:extLst>
          </p:cNvPr>
          <p:cNvPicPr>
            <a:picLocks noChangeAspect="1"/>
          </p:cNvPicPr>
          <p:nvPr/>
        </p:nvPicPr>
        <p:blipFill rotWithShape="1">
          <a:blip r:embed="rId8"/>
          <a:srcRect b="70311"/>
          <a:stretch/>
        </p:blipFill>
        <p:spPr>
          <a:xfrm>
            <a:off x="10640568" y="5476944"/>
            <a:ext cx="6185030" cy="1923912"/>
          </a:xfrm>
          <a:prstGeom prst="rect">
            <a:avLst/>
          </a:prstGeom>
        </p:spPr>
      </p:pic>
      <p:pic>
        <p:nvPicPr>
          <p:cNvPr id="13" name="圖片 12">
            <a:extLst>
              <a:ext uri="{FF2B5EF4-FFF2-40B4-BE49-F238E27FC236}">
                <a16:creationId xmlns:a16="http://schemas.microsoft.com/office/drawing/2014/main" id="{3504ABD9-9F4C-E44D-3A31-9FD93C21C3B0}"/>
              </a:ext>
            </a:extLst>
          </p:cNvPr>
          <p:cNvPicPr>
            <a:picLocks noChangeAspect="1"/>
          </p:cNvPicPr>
          <p:nvPr/>
        </p:nvPicPr>
        <p:blipFill>
          <a:blip r:embed="rId9"/>
          <a:stretch>
            <a:fillRect/>
          </a:stretch>
        </p:blipFill>
        <p:spPr>
          <a:xfrm>
            <a:off x="10640568" y="4304894"/>
            <a:ext cx="2432208" cy="821842"/>
          </a:xfrm>
          <a:prstGeom prst="rect">
            <a:avLst/>
          </a:prstGeom>
        </p:spPr>
      </p:pic>
      <p:sp>
        <p:nvSpPr>
          <p:cNvPr id="14" name="箭號: 向右 13">
            <a:extLst>
              <a:ext uri="{FF2B5EF4-FFF2-40B4-BE49-F238E27FC236}">
                <a16:creationId xmlns:a16="http://schemas.microsoft.com/office/drawing/2014/main" id="{EA377E65-0F85-7D6C-A357-9C93F892B393}"/>
              </a:ext>
            </a:extLst>
          </p:cNvPr>
          <p:cNvSpPr/>
          <p:nvPr/>
        </p:nvSpPr>
        <p:spPr>
          <a:xfrm>
            <a:off x="8305800" y="4393566"/>
            <a:ext cx="1524000" cy="673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84C73FFF-502B-13EB-9393-97664183C40F}"/>
              </a:ext>
            </a:extLst>
          </p:cNvPr>
          <p:cNvSpPr txBox="1"/>
          <p:nvPr/>
        </p:nvSpPr>
        <p:spPr>
          <a:xfrm>
            <a:off x="1676400" y="2800329"/>
            <a:ext cx="9720418" cy="400110"/>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size</a:t>
            </a:r>
            <a:r>
              <a:rPr lang="zh-TW" altLang="en-US" sz="2000" dirty="0">
                <a:latin typeface="微軟正黑體" panose="020B0604030504040204" pitchFamily="34" charset="-120"/>
                <a:ea typeface="微軟正黑體" panose="020B0604030504040204" pitchFamily="34" charset="-120"/>
              </a:rPr>
              <a:t>原本是</a:t>
            </a:r>
            <a:r>
              <a:rPr lang="en-US" altLang="zh-TW" sz="2000" dirty="0">
                <a:latin typeface="微軟正黑體" panose="020B0604030504040204" pitchFamily="34" charset="-120"/>
                <a:ea typeface="微軟正黑體" panose="020B0604030504040204" pitchFamily="34" charset="-120"/>
              </a:rPr>
              <a:t>pointer</a:t>
            </a:r>
            <a:r>
              <a:rPr lang="zh-TW" altLang="en-US" sz="2000" dirty="0">
                <a:latin typeface="微軟正黑體" panose="020B0604030504040204" pitchFamily="34" charset="-120"/>
                <a:ea typeface="微軟正黑體" panose="020B0604030504040204" pitchFamily="34" charset="-120"/>
              </a:rPr>
              <a:t>型態，左邊這種寫法在合成時會報錯，因此最後改成右邊這種型態</a:t>
            </a:r>
          </a:p>
        </p:txBody>
      </p:sp>
    </p:spTree>
    <p:extLst>
      <p:ext uri="{BB962C8B-B14F-4D97-AF65-F5344CB8AC3E}">
        <p14:creationId xmlns:p14="http://schemas.microsoft.com/office/powerpoint/2010/main" val="3875202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err="1"/>
              <a:t>BufferArea</a:t>
            </a:r>
            <a:r>
              <a:rPr lang="en-US" altLang="zh-TW" sz="4400" b="1" dirty="0"/>
              <a:t> (pointer to pointer</a:t>
            </a:r>
            <a:r>
              <a:rPr lang="zh-TW" altLang="en-US" sz="4400" b="1" dirty="0"/>
              <a:t>、</a:t>
            </a:r>
            <a:r>
              <a:rPr lang="en-US" altLang="zh-TW" sz="4400" b="1" dirty="0"/>
              <a:t>vector</a:t>
            </a:r>
            <a:r>
              <a:rPr lang="zh-TW" altLang="en-US" sz="4400" b="1" dirty="0"/>
              <a:t>、</a:t>
            </a:r>
            <a:r>
              <a:rPr lang="en-US" altLang="zh-TW" sz="4400" b="1" dirty="0"/>
              <a:t>malloc)</a:t>
            </a:r>
            <a:endParaRPr lang="zh-TW" altLang="en-US" sz="4400" b="1" dirty="0"/>
          </a:p>
        </p:txBody>
      </p:sp>
      <p:pic>
        <p:nvPicPr>
          <p:cNvPr id="8" name="圖片 7">
            <a:extLst>
              <a:ext uri="{FF2B5EF4-FFF2-40B4-BE49-F238E27FC236}">
                <a16:creationId xmlns:a16="http://schemas.microsoft.com/office/drawing/2014/main" id="{EDBDD1ED-12EC-F24C-3831-B9D41B51C0E2}"/>
              </a:ext>
            </a:extLst>
          </p:cNvPr>
          <p:cNvPicPr>
            <a:picLocks noChangeAspect="1"/>
          </p:cNvPicPr>
          <p:nvPr/>
        </p:nvPicPr>
        <p:blipFill>
          <a:blip r:embed="rId6"/>
          <a:stretch>
            <a:fillRect/>
          </a:stretch>
        </p:blipFill>
        <p:spPr>
          <a:xfrm>
            <a:off x="1417530" y="5286465"/>
            <a:ext cx="2895600" cy="4235583"/>
          </a:xfrm>
          <a:prstGeom prst="rect">
            <a:avLst/>
          </a:prstGeom>
        </p:spPr>
      </p:pic>
      <p:pic>
        <p:nvPicPr>
          <p:cNvPr id="10" name="圖片 9">
            <a:extLst>
              <a:ext uri="{FF2B5EF4-FFF2-40B4-BE49-F238E27FC236}">
                <a16:creationId xmlns:a16="http://schemas.microsoft.com/office/drawing/2014/main" id="{1E1D54C6-64C5-7CBB-8700-A3B01E8D1F8F}"/>
              </a:ext>
            </a:extLst>
          </p:cNvPr>
          <p:cNvPicPr>
            <a:picLocks noChangeAspect="1"/>
          </p:cNvPicPr>
          <p:nvPr/>
        </p:nvPicPr>
        <p:blipFill>
          <a:blip r:embed="rId7"/>
          <a:stretch>
            <a:fillRect/>
          </a:stretch>
        </p:blipFill>
        <p:spPr>
          <a:xfrm>
            <a:off x="5152086" y="4228081"/>
            <a:ext cx="4565885" cy="2413124"/>
          </a:xfrm>
          <a:prstGeom prst="rect">
            <a:avLst/>
          </a:prstGeom>
        </p:spPr>
      </p:pic>
      <p:pic>
        <p:nvPicPr>
          <p:cNvPr id="12" name="圖片 11">
            <a:extLst>
              <a:ext uri="{FF2B5EF4-FFF2-40B4-BE49-F238E27FC236}">
                <a16:creationId xmlns:a16="http://schemas.microsoft.com/office/drawing/2014/main" id="{C0E73D0F-2FCD-9E47-9406-10E5443D0124}"/>
              </a:ext>
            </a:extLst>
          </p:cNvPr>
          <p:cNvPicPr>
            <a:picLocks noChangeAspect="1"/>
          </p:cNvPicPr>
          <p:nvPr/>
        </p:nvPicPr>
        <p:blipFill>
          <a:blip r:embed="rId8"/>
          <a:stretch>
            <a:fillRect/>
          </a:stretch>
        </p:blipFill>
        <p:spPr>
          <a:xfrm>
            <a:off x="5171221" y="6750932"/>
            <a:ext cx="4553780" cy="1156727"/>
          </a:xfrm>
          <a:prstGeom prst="rect">
            <a:avLst/>
          </a:prstGeom>
        </p:spPr>
      </p:pic>
      <p:pic>
        <p:nvPicPr>
          <p:cNvPr id="14" name="圖片 13">
            <a:extLst>
              <a:ext uri="{FF2B5EF4-FFF2-40B4-BE49-F238E27FC236}">
                <a16:creationId xmlns:a16="http://schemas.microsoft.com/office/drawing/2014/main" id="{03A77933-25D6-911D-1A45-011BDB648B4D}"/>
              </a:ext>
            </a:extLst>
          </p:cNvPr>
          <p:cNvPicPr>
            <a:picLocks noChangeAspect="1"/>
          </p:cNvPicPr>
          <p:nvPr/>
        </p:nvPicPr>
        <p:blipFill>
          <a:blip r:embed="rId9"/>
          <a:stretch>
            <a:fillRect/>
          </a:stretch>
        </p:blipFill>
        <p:spPr>
          <a:xfrm>
            <a:off x="5159116" y="8068134"/>
            <a:ext cx="4715720" cy="1625713"/>
          </a:xfrm>
          <a:prstGeom prst="rect">
            <a:avLst/>
          </a:prstGeom>
        </p:spPr>
      </p:pic>
      <p:pic>
        <p:nvPicPr>
          <p:cNvPr id="16" name="圖片 15">
            <a:extLst>
              <a:ext uri="{FF2B5EF4-FFF2-40B4-BE49-F238E27FC236}">
                <a16:creationId xmlns:a16="http://schemas.microsoft.com/office/drawing/2014/main" id="{214377BA-E097-AA25-0183-90C3AAD367F4}"/>
              </a:ext>
            </a:extLst>
          </p:cNvPr>
          <p:cNvPicPr>
            <a:picLocks noChangeAspect="1"/>
          </p:cNvPicPr>
          <p:nvPr/>
        </p:nvPicPr>
        <p:blipFill>
          <a:blip r:embed="rId10"/>
          <a:stretch>
            <a:fillRect/>
          </a:stretch>
        </p:blipFill>
        <p:spPr>
          <a:xfrm>
            <a:off x="11316863" y="4121644"/>
            <a:ext cx="5202572" cy="2789008"/>
          </a:xfrm>
          <a:prstGeom prst="rect">
            <a:avLst/>
          </a:prstGeom>
        </p:spPr>
      </p:pic>
      <p:sp>
        <p:nvSpPr>
          <p:cNvPr id="19" name="文字方塊 18">
            <a:extLst>
              <a:ext uri="{FF2B5EF4-FFF2-40B4-BE49-F238E27FC236}">
                <a16:creationId xmlns:a16="http://schemas.microsoft.com/office/drawing/2014/main" id="{E7A44A84-C18B-3025-9CAB-A3C44D643C43}"/>
              </a:ext>
            </a:extLst>
          </p:cNvPr>
          <p:cNvSpPr txBox="1"/>
          <p:nvPr/>
        </p:nvSpPr>
        <p:spPr>
          <a:xfrm>
            <a:off x="1627152" y="2314895"/>
            <a:ext cx="15441648"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在 </a:t>
            </a:r>
            <a:r>
              <a:rPr lang="en-US" altLang="zh-TW" sz="2000" dirty="0">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 中不能使用</a:t>
            </a:r>
            <a:r>
              <a:rPr lang="zh-TW" altLang="en-US" sz="2000" b="1" dirty="0">
                <a:latin typeface="微軟正黑體" panose="020B0604030504040204" pitchFamily="34" charset="-120"/>
                <a:ea typeface="微軟正黑體" panose="020B0604030504040204" pitchFamily="34" charset="-120"/>
              </a:rPr>
              <a:t>動態分配記憶體</a:t>
            </a:r>
            <a:r>
              <a:rPr lang="zh-TW" altLang="en-US" sz="2000" dirty="0">
                <a:latin typeface="微軟正黑體" panose="020B0604030504040204" pitchFamily="34" charset="-120"/>
                <a:ea typeface="微軟正黑體" panose="020B0604030504040204" pitchFamily="34" charset="-120"/>
              </a:rPr>
              <a:t>，也不能使用 </a:t>
            </a:r>
            <a:r>
              <a:rPr lang="en-US" altLang="zh-TW" sz="2000" b="1" dirty="0">
                <a:latin typeface="微軟正黑體" panose="020B0604030504040204" pitchFamily="34" charset="-120"/>
                <a:ea typeface="微軟正黑體" panose="020B0604030504040204" pitchFamily="34" charset="-120"/>
              </a:rPr>
              <a:t>pointer to pointer</a:t>
            </a:r>
            <a:r>
              <a:rPr lang="zh-TW" altLang="en-US" sz="2000" b="1"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及 </a:t>
            </a:r>
            <a:r>
              <a:rPr lang="en-US" altLang="zh-TW" sz="2000" b="1" dirty="0">
                <a:latin typeface="微軟正黑體" panose="020B0604030504040204" pitchFamily="34" charset="-120"/>
                <a:ea typeface="微軟正黑體" panose="020B0604030504040204" pitchFamily="34" charset="-120"/>
              </a:rPr>
              <a:t>std::vector</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class </a:t>
            </a:r>
            <a:r>
              <a:rPr lang="en-US" altLang="zh-TW" sz="2000" dirty="0" err="1">
                <a:latin typeface="微軟正黑體" panose="020B0604030504040204" pitchFamily="34" charset="-120"/>
                <a:ea typeface="微軟正黑體" panose="020B0604030504040204" pitchFamily="34" charset="-120"/>
              </a:rPr>
              <a:t>BufferSGBM</a:t>
            </a:r>
            <a:r>
              <a:rPr lang="zh-TW" altLang="en-US" sz="2000" dirty="0">
                <a:latin typeface="微軟正黑體" panose="020B0604030504040204" pitchFamily="34" charset="-120"/>
                <a:ea typeface="微軟正黑體" panose="020B0604030504040204" pitchFamily="34" charset="-120"/>
              </a:rPr>
              <a:t> 中的 </a:t>
            </a:r>
            <a:r>
              <a:rPr lang="en-US" altLang="zh-TW" sz="2000" dirty="0">
                <a:latin typeface="微軟正黑體" panose="020B0604030504040204" pitchFamily="34" charset="-120"/>
                <a:ea typeface="微軟正黑體" panose="020B0604030504040204" pitchFamily="34" charset="-120"/>
              </a:rPr>
              <a:t>class </a:t>
            </a:r>
            <a:r>
              <a:rPr lang="en-US" altLang="zh-TW" sz="2000" dirty="0" err="1">
                <a:latin typeface="微軟正黑體" panose="020B0604030504040204" pitchFamily="34" charset="-120"/>
                <a:ea typeface="微軟正黑體" panose="020B0604030504040204" pitchFamily="34" charset="-120"/>
              </a:rPr>
              <a:t>BufferArea</a:t>
            </a:r>
            <a:r>
              <a:rPr lang="en-US" altLang="zh-TW" sz="2000" dirty="0">
                <a:latin typeface="微軟正黑體" panose="020B0604030504040204" pitchFamily="34" charset="-120"/>
                <a:ea typeface="微軟正黑體" panose="020B0604030504040204" pitchFamily="34" charset="-120"/>
              </a:rPr>
              <a:t>__</a:t>
            </a:r>
            <a:r>
              <a:rPr lang="zh-TW" altLang="en-US" sz="2000" dirty="0">
                <a:latin typeface="微軟正黑體" panose="020B0604030504040204" pitchFamily="34" charset="-120"/>
                <a:ea typeface="微軟正黑體" panose="020B0604030504040204" pitchFamily="34" charset="-120"/>
              </a:rPr>
              <a:t> 中的 </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 會使用到 </a:t>
            </a:r>
            <a:r>
              <a:rPr lang="en-US" altLang="zh-TW" sz="2000" dirty="0">
                <a:latin typeface="微軟正黑體" panose="020B0604030504040204" pitchFamily="34" charset="-120"/>
                <a:ea typeface="微軟正黑體" panose="020B0604030504040204" pitchFamily="34" charset="-120"/>
              </a:rPr>
              <a:t>malloc</a:t>
            </a:r>
            <a:r>
              <a:rPr lang="zh-TW" altLang="en-US" sz="2000" dirty="0">
                <a:latin typeface="微軟正黑體" panose="020B0604030504040204" pitchFamily="34" charset="-120"/>
                <a:ea typeface="微軟正黑體" panose="020B0604030504040204" pitchFamily="34" charset="-120"/>
              </a:rPr>
              <a:t> 且也會用到 </a:t>
            </a:r>
            <a:r>
              <a:rPr lang="en-US" altLang="zh-TW" sz="2000" dirty="0">
                <a:latin typeface="微軟正黑體" panose="020B0604030504040204" pitchFamily="34" charset="-120"/>
                <a:ea typeface="微軟正黑體" panose="020B0604030504040204" pitchFamily="34" charset="-120"/>
              </a:rPr>
              <a:t>pointer to pointer </a:t>
            </a:r>
            <a:r>
              <a:rPr lang="zh-TW" altLang="en-US" sz="2000" dirty="0">
                <a:latin typeface="微軟正黑體" panose="020B0604030504040204" pitchFamily="34" charset="-120"/>
                <a:ea typeface="微軟正黑體" panose="020B0604030504040204" pitchFamily="34" charset="-120"/>
              </a:rPr>
              <a:t>及 </a:t>
            </a:r>
            <a:r>
              <a:rPr lang="en-US" altLang="zh-TW" sz="2000" dirty="0">
                <a:latin typeface="微軟正黑體" panose="020B0604030504040204" pitchFamily="34" charset="-120"/>
                <a:ea typeface="微軟正黑體" panose="020B0604030504040204" pitchFamily="34" charset="-120"/>
              </a:rPr>
              <a:t>vector</a:t>
            </a:r>
            <a:r>
              <a:rPr lang="zh-TW" altLang="en-US" sz="2000" dirty="0">
                <a:latin typeface="微軟正黑體" panose="020B0604030504040204" pitchFamily="34" charset="-120"/>
                <a:ea typeface="微軟正黑體" panose="020B0604030504040204" pitchFamily="34" charset="-120"/>
              </a:rPr>
              <a:t>，因此合成時皆會出錯</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a:t>
            </a:r>
          </a:p>
        </p:txBody>
      </p:sp>
      <p:sp>
        <p:nvSpPr>
          <p:cNvPr id="20" name="文字方塊 19">
            <a:extLst>
              <a:ext uri="{FF2B5EF4-FFF2-40B4-BE49-F238E27FC236}">
                <a16:creationId xmlns:a16="http://schemas.microsoft.com/office/drawing/2014/main" id="{08BBC259-7395-D424-8B24-97588D6B889E}"/>
              </a:ext>
            </a:extLst>
          </p:cNvPr>
          <p:cNvSpPr txBox="1"/>
          <p:nvPr/>
        </p:nvSpPr>
        <p:spPr>
          <a:xfrm>
            <a:off x="1585990" y="3411839"/>
            <a:ext cx="14797010"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將其改寫，不使用 </a:t>
            </a:r>
            <a:r>
              <a:rPr lang="en-US" altLang="zh-TW" sz="2000" dirty="0" err="1">
                <a:latin typeface="微軟正黑體" panose="020B0604030504040204" pitchFamily="34" charset="-120"/>
                <a:ea typeface="微軟正黑體" panose="020B0604030504040204" pitchFamily="34" charset="-120"/>
              </a:rPr>
              <a:t>opencv</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中原本的 </a:t>
            </a:r>
            <a:r>
              <a:rPr lang="en-US" altLang="zh-TW" sz="2000" dirty="0">
                <a:latin typeface="微軟正黑體" panose="020B0604030504040204" pitchFamily="34" charset="-120"/>
                <a:ea typeface="微軟正黑體" panose="020B0604030504040204" pitchFamily="34" charset="-120"/>
              </a:rPr>
              <a:t>class </a:t>
            </a:r>
            <a:r>
              <a:rPr lang="en-US" altLang="zh-TW" sz="2000" dirty="0" err="1">
                <a:latin typeface="微軟正黑體" panose="020B0604030504040204" pitchFamily="34" charset="-120"/>
                <a:ea typeface="微軟正黑體" panose="020B0604030504040204" pitchFamily="34" charset="-120"/>
              </a:rPr>
              <a:t>BufferArea</a:t>
            </a:r>
            <a:r>
              <a:rPr lang="zh-TW" altLang="en-US" sz="2000" dirty="0">
                <a:latin typeface="微軟正黑體" panose="020B0604030504040204" pitchFamily="34" charset="-120"/>
                <a:ea typeface="微軟正黑體" panose="020B0604030504040204" pitchFamily="34" charset="-120"/>
              </a:rPr>
              <a:t>，並計算出需分配的</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空間有多大，再利用靜態分配一固定大小的空間給所有的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a:t>
            </a:r>
          </a:p>
        </p:txBody>
      </p:sp>
      <p:sp>
        <p:nvSpPr>
          <p:cNvPr id="21" name="矩形 20">
            <a:extLst>
              <a:ext uri="{FF2B5EF4-FFF2-40B4-BE49-F238E27FC236}">
                <a16:creationId xmlns:a16="http://schemas.microsoft.com/office/drawing/2014/main" id="{3C28A8BF-C37B-05F6-26BE-02CA264CD47A}"/>
              </a:ext>
            </a:extLst>
          </p:cNvPr>
          <p:cNvSpPr/>
          <p:nvPr/>
        </p:nvSpPr>
        <p:spPr>
          <a:xfrm>
            <a:off x="1622257" y="9217565"/>
            <a:ext cx="1230968" cy="190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F604158C-4FC1-B14D-B6FF-AB505BE34FE4}"/>
              </a:ext>
            </a:extLst>
          </p:cNvPr>
          <p:cNvCxnSpPr/>
          <p:nvPr/>
        </p:nvCxnSpPr>
        <p:spPr>
          <a:xfrm>
            <a:off x="5486400" y="4341684"/>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49855B74-B816-C3C7-88AB-9F3745048A39}"/>
              </a:ext>
            </a:extLst>
          </p:cNvPr>
          <p:cNvCxnSpPr/>
          <p:nvPr/>
        </p:nvCxnSpPr>
        <p:spPr>
          <a:xfrm>
            <a:off x="5486400" y="44577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AC8BFF6F-5B12-17EA-8DB7-C588BADA318C}"/>
              </a:ext>
            </a:extLst>
          </p:cNvPr>
          <p:cNvCxnSpPr/>
          <p:nvPr/>
        </p:nvCxnSpPr>
        <p:spPr>
          <a:xfrm>
            <a:off x="5486400" y="460248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1A3EDA4A-F97D-EAB2-A8BA-3EB62731BC64}"/>
              </a:ext>
            </a:extLst>
          </p:cNvPr>
          <p:cNvCxnSpPr/>
          <p:nvPr/>
        </p:nvCxnSpPr>
        <p:spPr>
          <a:xfrm>
            <a:off x="5486400" y="4679286"/>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524ABDEE-05ED-9689-B62E-A25AFE197103}"/>
              </a:ext>
            </a:extLst>
          </p:cNvPr>
          <p:cNvCxnSpPr/>
          <p:nvPr/>
        </p:nvCxnSpPr>
        <p:spPr>
          <a:xfrm>
            <a:off x="5486400" y="48387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B2D8F47B-0210-FEFD-4EC9-5941C9F54D86}"/>
              </a:ext>
            </a:extLst>
          </p:cNvPr>
          <p:cNvCxnSpPr/>
          <p:nvPr/>
        </p:nvCxnSpPr>
        <p:spPr>
          <a:xfrm>
            <a:off x="5486400" y="49149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線接點 28">
            <a:extLst>
              <a:ext uri="{FF2B5EF4-FFF2-40B4-BE49-F238E27FC236}">
                <a16:creationId xmlns:a16="http://schemas.microsoft.com/office/drawing/2014/main" id="{05066690-CF95-C5AC-4DBD-6D5BE58215A8}"/>
              </a:ext>
            </a:extLst>
          </p:cNvPr>
          <p:cNvCxnSpPr/>
          <p:nvPr/>
        </p:nvCxnSpPr>
        <p:spPr>
          <a:xfrm>
            <a:off x="5486400" y="50673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8A37FF79-148A-F152-934C-91CCB340A6C0}"/>
              </a:ext>
            </a:extLst>
          </p:cNvPr>
          <p:cNvCxnSpPr/>
          <p:nvPr/>
        </p:nvCxnSpPr>
        <p:spPr>
          <a:xfrm>
            <a:off x="5715000" y="59055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線接點 30">
            <a:extLst>
              <a:ext uri="{FF2B5EF4-FFF2-40B4-BE49-F238E27FC236}">
                <a16:creationId xmlns:a16="http://schemas.microsoft.com/office/drawing/2014/main" id="{C9C00843-737F-C372-6950-463D9723647B}"/>
              </a:ext>
            </a:extLst>
          </p:cNvPr>
          <p:cNvCxnSpPr/>
          <p:nvPr/>
        </p:nvCxnSpPr>
        <p:spPr>
          <a:xfrm>
            <a:off x="5715000" y="61341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2" name="直線接點 31">
            <a:extLst>
              <a:ext uri="{FF2B5EF4-FFF2-40B4-BE49-F238E27FC236}">
                <a16:creationId xmlns:a16="http://schemas.microsoft.com/office/drawing/2014/main" id="{58A2B73C-2AF1-ACAA-3CE3-FF17430946ED}"/>
              </a:ext>
            </a:extLst>
          </p:cNvPr>
          <p:cNvCxnSpPr/>
          <p:nvPr/>
        </p:nvCxnSpPr>
        <p:spPr>
          <a:xfrm>
            <a:off x="5486400" y="64389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E55CF036-FBC5-7F4F-280D-21FB29ADA620}"/>
              </a:ext>
            </a:extLst>
          </p:cNvPr>
          <p:cNvCxnSpPr/>
          <p:nvPr/>
        </p:nvCxnSpPr>
        <p:spPr>
          <a:xfrm>
            <a:off x="5405521" y="7907659"/>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B2273172-9B7E-388C-3233-660BD06079DB}"/>
              </a:ext>
            </a:extLst>
          </p:cNvPr>
          <p:cNvCxnSpPr>
            <a:cxnSpLocks/>
          </p:cNvCxnSpPr>
          <p:nvPr/>
        </p:nvCxnSpPr>
        <p:spPr>
          <a:xfrm>
            <a:off x="6304681" y="9419905"/>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7" name="直線接點 36">
            <a:extLst>
              <a:ext uri="{FF2B5EF4-FFF2-40B4-BE49-F238E27FC236}">
                <a16:creationId xmlns:a16="http://schemas.microsoft.com/office/drawing/2014/main" id="{5FEF2BBD-D591-579E-2BA2-CDE08FB93E4D}"/>
              </a:ext>
            </a:extLst>
          </p:cNvPr>
          <p:cNvCxnSpPr/>
          <p:nvPr/>
        </p:nvCxnSpPr>
        <p:spPr>
          <a:xfrm>
            <a:off x="11403446" y="4838700"/>
            <a:ext cx="478135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41" name="圖片 40">
            <a:extLst>
              <a:ext uri="{FF2B5EF4-FFF2-40B4-BE49-F238E27FC236}">
                <a16:creationId xmlns:a16="http://schemas.microsoft.com/office/drawing/2014/main" id="{A11BC4BC-46D2-56E8-E613-2533EBCD25BA}"/>
              </a:ext>
            </a:extLst>
          </p:cNvPr>
          <p:cNvPicPr>
            <a:picLocks noChangeAspect="1"/>
          </p:cNvPicPr>
          <p:nvPr/>
        </p:nvPicPr>
        <p:blipFill rotWithShape="1">
          <a:blip r:embed="rId11"/>
          <a:srcRect b="78565"/>
          <a:stretch/>
        </p:blipFill>
        <p:spPr>
          <a:xfrm>
            <a:off x="11154800" y="7140902"/>
            <a:ext cx="5753355" cy="1170077"/>
          </a:xfrm>
          <a:prstGeom prst="rect">
            <a:avLst/>
          </a:prstGeom>
        </p:spPr>
      </p:pic>
      <p:pic>
        <p:nvPicPr>
          <p:cNvPr id="43" name="圖片 42">
            <a:extLst>
              <a:ext uri="{FF2B5EF4-FFF2-40B4-BE49-F238E27FC236}">
                <a16:creationId xmlns:a16="http://schemas.microsoft.com/office/drawing/2014/main" id="{0E2198CA-99E0-1FDC-54AA-81BB498CA29C}"/>
              </a:ext>
            </a:extLst>
          </p:cNvPr>
          <p:cNvPicPr>
            <a:picLocks noChangeAspect="1"/>
          </p:cNvPicPr>
          <p:nvPr/>
        </p:nvPicPr>
        <p:blipFill rotWithShape="1">
          <a:blip r:embed="rId11"/>
          <a:srcRect t="77566"/>
          <a:stretch/>
        </p:blipFill>
        <p:spPr>
          <a:xfrm>
            <a:off x="11168190" y="8189256"/>
            <a:ext cx="5738547" cy="1221444"/>
          </a:xfrm>
          <a:prstGeom prst="rect">
            <a:avLst/>
          </a:prstGeom>
        </p:spPr>
      </p:pic>
      <p:cxnSp>
        <p:nvCxnSpPr>
          <p:cNvPr id="45" name="直線接點 44">
            <a:extLst>
              <a:ext uri="{FF2B5EF4-FFF2-40B4-BE49-F238E27FC236}">
                <a16:creationId xmlns:a16="http://schemas.microsoft.com/office/drawing/2014/main" id="{F5530D2B-4F74-70C2-62C3-E3A1AD5CB6AF}"/>
              </a:ext>
            </a:extLst>
          </p:cNvPr>
          <p:cNvCxnSpPr/>
          <p:nvPr/>
        </p:nvCxnSpPr>
        <p:spPr>
          <a:xfrm>
            <a:off x="12039600" y="8420100"/>
            <a:ext cx="466241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7" name="文字方塊 46">
            <a:extLst>
              <a:ext uri="{FF2B5EF4-FFF2-40B4-BE49-F238E27FC236}">
                <a16:creationId xmlns:a16="http://schemas.microsoft.com/office/drawing/2014/main" id="{C4A5182F-D4E0-D426-2318-21D3B2D774F0}"/>
              </a:ext>
            </a:extLst>
          </p:cNvPr>
          <p:cNvSpPr txBox="1"/>
          <p:nvPr/>
        </p:nvSpPr>
        <p:spPr>
          <a:xfrm>
            <a:off x="1118599" y="4693002"/>
            <a:ext cx="399019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以下圖皆為 </a:t>
            </a:r>
            <a:r>
              <a:rPr lang="en-US" altLang="zh-TW" dirty="0">
                <a:latin typeface="微軟正黑體" panose="020B0604030504040204" pitchFamily="34" charset="-120"/>
                <a:ea typeface="微軟正黑體" panose="020B0604030504040204" pitchFamily="34" charset="-120"/>
              </a:rPr>
              <a:t>malloc</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動態分配記憶體</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3967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err="1"/>
              <a:t>BufferArea</a:t>
            </a:r>
            <a:r>
              <a:rPr lang="en-US" altLang="zh-TW" sz="4400" b="1" dirty="0"/>
              <a:t>__ (pointer to pointer)</a:t>
            </a:r>
            <a:endParaRPr lang="zh-TW" altLang="en-US" sz="4400" b="1" dirty="0"/>
          </a:p>
        </p:txBody>
      </p:sp>
      <p:sp>
        <p:nvSpPr>
          <p:cNvPr id="11" name="文字方塊 10">
            <a:extLst>
              <a:ext uri="{FF2B5EF4-FFF2-40B4-BE49-F238E27FC236}">
                <a16:creationId xmlns:a16="http://schemas.microsoft.com/office/drawing/2014/main" id="{CED0DF0B-A70F-CB63-3C30-FD76C29C2D16}"/>
              </a:ext>
            </a:extLst>
          </p:cNvPr>
          <p:cNvSpPr txBox="1"/>
          <p:nvPr/>
        </p:nvSpPr>
        <p:spPr>
          <a:xfrm>
            <a:off x="1371600" y="2623043"/>
            <a:ext cx="487242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以下圖為 </a:t>
            </a:r>
            <a:r>
              <a:rPr lang="en-US" altLang="zh-TW" dirty="0" err="1">
                <a:latin typeface="微軟正黑體" panose="020B0604030504040204" pitchFamily="34" charset="-120"/>
                <a:ea typeface="微軟正黑體" panose="020B0604030504040204" pitchFamily="34" charset="-120"/>
              </a:rPr>
              <a:t>BufferArea</a:t>
            </a:r>
            <a:r>
              <a:rPr lang="zh-TW" altLang="en-US" dirty="0">
                <a:latin typeface="微軟正黑體" panose="020B0604030504040204" pitchFamily="34" charset="-120"/>
                <a:ea typeface="微軟正黑體" panose="020B0604030504040204" pitchFamily="34" charset="-120"/>
              </a:rPr>
              <a:t>中的 </a:t>
            </a:r>
            <a:r>
              <a:rPr lang="en-US" altLang="zh-TW" b="1" dirty="0">
                <a:latin typeface="微軟正黑體" panose="020B0604030504040204" pitchFamily="34" charset="-120"/>
                <a:ea typeface="微軟正黑體" panose="020B0604030504040204" pitchFamily="34" charset="-120"/>
              </a:rPr>
              <a:t>pointer to pointer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7E2F5D9B-B979-50E3-028A-50198E87EDDB}"/>
              </a:ext>
            </a:extLst>
          </p:cNvPr>
          <p:cNvPicPr>
            <a:picLocks noChangeAspect="1"/>
          </p:cNvPicPr>
          <p:nvPr/>
        </p:nvPicPr>
        <p:blipFill>
          <a:blip r:embed="rId6"/>
          <a:stretch>
            <a:fillRect/>
          </a:stretch>
        </p:blipFill>
        <p:spPr>
          <a:xfrm>
            <a:off x="1410304" y="3371609"/>
            <a:ext cx="5867658" cy="2385368"/>
          </a:xfrm>
          <a:prstGeom prst="rect">
            <a:avLst/>
          </a:prstGeom>
        </p:spPr>
      </p:pic>
      <p:pic>
        <p:nvPicPr>
          <p:cNvPr id="18" name="圖片 17">
            <a:extLst>
              <a:ext uri="{FF2B5EF4-FFF2-40B4-BE49-F238E27FC236}">
                <a16:creationId xmlns:a16="http://schemas.microsoft.com/office/drawing/2014/main" id="{827AADBD-9A44-7B3D-F487-1507A2BC21C0}"/>
              </a:ext>
            </a:extLst>
          </p:cNvPr>
          <p:cNvPicPr>
            <a:picLocks noChangeAspect="1"/>
          </p:cNvPicPr>
          <p:nvPr/>
        </p:nvPicPr>
        <p:blipFill>
          <a:blip r:embed="rId7"/>
          <a:stretch>
            <a:fillRect/>
          </a:stretch>
        </p:blipFill>
        <p:spPr>
          <a:xfrm>
            <a:off x="1422496" y="6188683"/>
            <a:ext cx="2178004" cy="1028725"/>
          </a:xfrm>
          <a:prstGeom prst="rect">
            <a:avLst/>
          </a:prstGeom>
        </p:spPr>
      </p:pic>
      <p:pic>
        <p:nvPicPr>
          <p:cNvPr id="35" name="圖片 34">
            <a:extLst>
              <a:ext uri="{FF2B5EF4-FFF2-40B4-BE49-F238E27FC236}">
                <a16:creationId xmlns:a16="http://schemas.microsoft.com/office/drawing/2014/main" id="{72ED4F67-6117-0C04-7582-9E8701DA6510}"/>
              </a:ext>
            </a:extLst>
          </p:cNvPr>
          <p:cNvPicPr>
            <a:picLocks noChangeAspect="1"/>
          </p:cNvPicPr>
          <p:nvPr/>
        </p:nvPicPr>
        <p:blipFill>
          <a:blip r:embed="rId8"/>
          <a:stretch>
            <a:fillRect/>
          </a:stretch>
        </p:blipFill>
        <p:spPr>
          <a:xfrm>
            <a:off x="1353312" y="7861767"/>
            <a:ext cx="6395552" cy="988077"/>
          </a:xfrm>
          <a:prstGeom prst="rect">
            <a:avLst/>
          </a:prstGeom>
        </p:spPr>
      </p:pic>
      <p:pic>
        <p:nvPicPr>
          <p:cNvPr id="38" name="圖片 37">
            <a:extLst>
              <a:ext uri="{FF2B5EF4-FFF2-40B4-BE49-F238E27FC236}">
                <a16:creationId xmlns:a16="http://schemas.microsoft.com/office/drawing/2014/main" id="{34C66335-C39F-3327-2D6C-320F56565195}"/>
              </a:ext>
            </a:extLst>
          </p:cNvPr>
          <p:cNvPicPr>
            <a:picLocks noChangeAspect="1"/>
          </p:cNvPicPr>
          <p:nvPr/>
        </p:nvPicPr>
        <p:blipFill>
          <a:blip r:embed="rId9"/>
          <a:stretch>
            <a:fillRect/>
          </a:stretch>
        </p:blipFill>
        <p:spPr>
          <a:xfrm>
            <a:off x="12344400" y="2442177"/>
            <a:ext cx="5097360" cy="2581033"/>
          </a:xfrm>
          <a:prstGeom prst="rect">
            <a:avLst/>
          </a:prstGeom>
        </p:spPr>
      </p:pic>
      <p:pic>
        <p:nvPicPr>
          <p:cNvPr id="40" name="圖片 39">
            <a:extLst>
              <a:ext uri="{FF2B5EF4-FFF2-40B4-BE49-F238E27FC236}">
                <a16:creationId xmlns:a16="http://schemas.microsoft.com/office/drawing/2014/main" id="{C8BFAA35-F985-BC4F-EABF-822C213A549F}"/>
              </a:ext>
            </a:extLst>
          </p:cNvPr>
          <p:cNvPicPr>
            <a:picLocks noChangeAspect="1"/>
          </p:cNvPicPr>
          <p:nvPr/>
        </p:nvPicPr>
        <p:blipFill>
          <a:blip r:embed="rId10"/>
          <a:stretch>
            <a:fillRect/>
          </a:stretch>
        </p:blipFill>
        <p:spPr>
          <a:xfrm>
            <a:off x="7566834" y="4402641"/>
            <a:ext cx="4607843" cy="2455444"/>
          </a:xfrm>
          <a:prstGeom prst="rect">
            <a:avLst/>
          </a:prstGeom>
        </p:spPr>
      </p:pic>
      <p:pic>
        <p:nvPicPr>
          <p:cNvPr id="42" name="圖片 41">
            <a:extLst>
              <a:ext uri="{FF2B5EF4-FFF2-40B4-BE49-F238E27FC236}">
                <a16:creationId xmlns:a16="http://schemas.microsoft.com/office/drawing/2014/main" id="{60530445-375A-2CE4-F009-6F3C81061470}"/>
              </a:ext>
            </a:extLst>
          </p:cNvPr>
          <p:cNvPicPr>
            <a:picLocks noChangeAspect="1"/>
          </p:cNvPicPr>
          <p:nvPr/>
        </p:nvPicPr>
        <p:blipFill rotWithShape="1">
          <a:blip r:embed="rId11"/>
          <a:srcRect b="78565"/>
          <a:stretch/>
        </p:blipFill>
        <p:spPr>
          <a:xfrm>
            <a:off x="11112149" y="7185729"/>
            <a:ext cx="5753355" cy="1170077"/>
          </a:xfrm>
          <a:prstGeom prst="rect">
            <a:avLst/>
          </a:prstGeom>
        </p:spPr>
      </p:pic>
      <p:pic>
        <p:nvPicPr>
          <p:cNvPr id="44" name="圖片 43">
            <a:extLst>
              <a:ext uri="{FF2B5EF4-FFF2-40B4-BE49-F238E27FC236}">
                <a16:creationId xmlns:a16="http://schemas.microsoft.com/office/drawing/2014/main" id="{C27609D4-5D94-B753-C710-70E6A900D1F2}"/>
              </a:ext>
            </a:extLst>
          </p:cNvPr>
          <p:cNvPicPr>
            <a:picLocks noChangeAspect="1"/>
          </p:cNvPicPr>
          <p:nvPr/>
        </p:nvPicPr>
        <p:blipFill rotWithShape="1">
          <a:blip r:embed="rId11"/>
          <a:srcRect t="77566"/>
          <a:stretch/>
        </p:blipFill>
        <p:spPr>
          <a:xfrm>
            <a:off x="11112149" y="8346662"/>
            <a:ext cx="5738547" cy="1221444"/>
          </a:xfrm>
          <a:prstGeom prst="rect">
            <a:avLst/>
          </a:prstGeom>
        </p:spPr>
      </p:pic>
      <p:cxnSp>
        <p:nvCxnSpPr>
          <p:cNvPr id="47" name="直線接點 46">
            <a:extLst>
              <a:ext uri="{FF2B5EF4-FFF2-40B4-BE49-F238E27FC236}">
                <a16:creationId xmlns:a16="http://schemas.microsoft.com/office/drawing/2014/main" id="{E7EADE3D-BDF5-0C82-BCAF-9F338A2B3E81}"/>
              </a:ext>
            </a:extLst>
          </p:cNvPr>
          <p:cNvCxnSpPr/>
          <p:nvPr/>
        </p:nvCxnSpPr>
        <p:spPr>
          <a:xfrm>
            <a:off x="2286000" y="3695700"/>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9" name="直線接點 48">
            <a:extLst>
              <a:ext uri="{FF2B5EF4-FFF2-40B4-BE49-F238E27FC236}">
                <a16:creationId xmlns:a16="http://schemas.microsoft.com/office/drawing/2014/main" id="{B184EBC7-4C3A-4BD5-50BC-20D316AC3986}"/>
              </a:ext>
            </a:extLst>
          </p:cNvPr>
          <p:cNvCxnSpPr/>
          <p:nvPr/>
        </p:nvCxnSpPr>
        <p:spPr>
          <a:xfrm>
            <a:off x="1792699" y="4914900"/>
            <a:ext cx="5257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1" name="直線接點 50">
            <a:extLst>
              <a:ext uri="{FF2B5EF4-FFF2-40B4-BE49-F238E27FC236}">
                <a16:creationId xmlns:a16="http://schemas.microsoft.com/office/drawing/2014/main" id="{3874FEE9-4D92-4612-E18B-D99DEF1C3631}"/>
              </a:ext>
            </a:extLst>
          </p:cNvPr>
          <p:cNvCxnSpPr/>
          <p:nvPr/>
        </p:nvCxnSpPr>
        <p:spPr>
          <a:xfrm>
            <a:off x="1792699" y="6972300"/>
            <a:ext cx="143759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5" name="直線接點 54">
            <a:extLst>
              <a:ext uri="{FF2B5EF4-FFF2-40B4-BE49-F238E27FC236}">
                <a16:creationId xmlns:a16="http://schemas.microsoft.com/office/drawing/2014/main" id="{700058C2-8FAB-F7E6-DB91-AC241D00FC3D}"/>
              </a:ext>
            </a:extLst>
          </p:cNvPr>
          <p:cNvCxnSpPr/>
          <p:nvPr/>
        </p:nvCxnSpPr>
        <p:spPr>
          <a:xfrm>
            <a:off x="2762300" y="8572500"/>
            <a:ext cx="838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6" name="直線接點 55">
            <a:extLst>
              <a:ext uri="{FF2B5EF4-FFF2-40B4-BE49-F238E27FC236}">
                <a16:creationId xmlns:a16="http://schemas.microsoft.com/office/drawing/2014/main" id="{70EF28A6-4364-1AFD-D88C-99A3F0DD7324}"/>
              </a:ext>
            </a:extLst>
          </p:cNvPr>
          <p:cNvCxnSpPr/>
          <p:nvPr/>
        </p:nvCxnSpPr>
        <p:spPr>
          <a:xfrm>
            <a:off x="2762300" y="8724900"/>
            <a:ext cx="838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8" name="直線接點 57">
            <a:extLst>
              <a:ext uri="{FF2B5EF4-FFF2-40B4-BE49-F238E27FC236}">
                <a16:creationId xmlns:a16="http://schemas.microsoft.com/office/drawing/2014/main" id="{5E19BB1C-8579-A25F-C2F0-DE8D73C2F559}"/>
              </a:ext>
            </a:extLst>
          </p:cNvPr>
          <p:cNvCxnSpPr/>
          <p:nvPr/>
        </p:nvCxnSpPr>
        <p:spPr>
          <a:xfrm>
            <a:off x="12877800" y="4264781"/>
            <a:ext cx="1905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59" name="直線接點 58">
            <a:extLst>
              <a:ext uri="{FF2B5EF4-FFF2-40B4-BE49-F238E27FC236}">
                <a16:creationId xmlns:a16="http://schemas.microsoft.com/office/drawing/2014/main" id="{0E284C90-F784-708A-65ED-6C9AE85472FC}"/>
              </a:ext>
            </a:extLst>
          </p:cNvPr>
          <p:cNvCxnSpPr>
            <a:cxnSpLocks/>
          </p:cNvCxnSpPr>
          <p:nvPr/>
        </p:nvCxnSpPr>
        <p:spPr>
          <a:xfrm>
            <a:off x="11995010" y="9029700"/>
            <a:ext cx="438799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71116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err="1"/>
              <a:t>BufferArea</a:t>
            </a:r>
            <a:r>
              <a:rPr lang="en-US" altLang="zh-TW" sz="4400" b="1" dirty="0"/>
              <a:t>__(std::vector)</a:t>
            </a:r>
            <a:endParaRPr lang="zh-TW" altLang="en-US" sz="4400" b="1" dirty="0"/>
          </a:p>
        </p:txBody>
      </p:sp>
      <p:sp>
        <p:nvSpPr>
          <p:cNvPr id="11" name="文字方塊 10">
            <a:extLst>
              <a:ext uri="{FF2B5EF4-FFF2-40B4-BE49-F238E27FC236}">
                <a16:creationId xmlns:a16="http://schemas.microsoft.com/office/drawing/2014/main" id="{CED0DF0B-A70F-CB63-3C30-FD76C29C2D16}"/>
              </a:ext>
            </a:extLst>
          </p:cNvPr>
          <p:cNvSpPr txBox="1"/>
          <p:nvPr/>
        </p:nvSpPr>
        <p:spPr>
          <a:xfrm>
            <a:off x="1371600" y="2623043"/>
            <a:ext cx="610942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以下圖為 </a:t>
            </a:r>
            <a:r>
              <a:rPr lang="en-US" altLang="zh-TW" dirty="0" err="1">
                <a:latin typeface="微軟正黑體" panose="020B0604030504040204" pitchFamily="34" charset="-120"/>
                <a:ea typeface="微軟正黑體" panose="020B0604030504040204" pitchFamily="34" charset="-120"/>
              </a:rPr>
              <a:t>BufferArea</a:t>
            </a:r>
            <a:r>
              <a:rPr lang="zh-TW" altLang="en-US" dirty="0">
                <a:latin typeface="微軟正黑體" panose="020B0604030504040204" pitchFamily="34" charset="-120"/>
                <a:ea typeface="微軟正黑體" panose="020B0604030504040204" pitchFamily="34" charset="-120"/>
              </a:rPr>
              <a:t>中的 </a:t>
            </a:r>
            <a:r>
              <a:rPr lang="en-US" altLang="zh-TW" dirty="0">
                <a:latin typeface="微軟正黑體" panose="020B0604030504040204" pitchFamily="34" charset="-120"/>
                <a:ea typeface="微軟正黑體" panose="020B0604030504040204" pitchFamily="34" charset="-120"/>
              </a:rPr>
              <a:t>Block</a:t>
            </a:r>
            <a:r>
              <a:rPr lang="zh-TW" altLang="en-US" dirty="0">
                <a:latin typeface="微軟正黑體" panose="020B0604030504040204" pitchFamily="34" charset="-120"/>
                <a:ea typeface="微軟正黑體" panose="020B0604030504040204" pitchFamily="34" charset="-120"/>
              </a:rPr>
              <a:t> 中會使用到 </a:t>
            </a:r>
            <a:r>
              <a:rPr lang="en-US" altLang="zh-TW" b="1" dirty="0">
                <a:latin typeface="微軟正黑體" panose="020B0604030504040204" pitchFamily="34" charset="-120"/>
                <a:ea typeface="微軟正黑體" panose="020B0604030504040204" pitchFamily="34" charset="-120"/>
              </a:rPr>
              <a:t>std </a:t>
            </a:r>
            <a:r>
              <a:rPr lang="zh-TW" altLang="en-US" b="1" dirty="0">
                <a:latin typeface="微軟正黑體" panose="020B0604030504040204" pitchFamily="34" charset="-120"/>
                <a:ea typeface="微軟正黑體" panose="020B0604030504040204" pitchFamily="34" charset="-120"/>
              </a:rPr>
              <a:t>的 </a:t>
            </a:r>
            <a:r>
              <a:rPr lang="en-US" altLang="zh-TW" b="1" dirty="0">
                <a:latin typeface="微軟正黑體" panose="020B0604030504040204" pitchFamily="34" charset="-120"/>
                <a:ea typeface="微軟正黑體" panose="020B0604030504040204" pitchFamily="34" charset="-120"/>
              </a:rPr>
              <a:t>vector:</a:t>
            </a:r>
            <a:endParaRPr lang="zh-TW" altLang="en-US" b="1"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9DA34370-A7B3-EDC3-7191-3025A83FD074}"/>
              </a:ext>
            </a:extLst>
          </p:cNvPr>
          <p:cNvPicPr>
            <a:picLocks noChangeAspect="1"/>
          </p:cNvPicPr>
          <p:nvPr/>
        </p:nvPicPr>
        <p:blipFill>
          <a:blip r:embed="rId6"/>
          <a:stretch>
            <a:fillRect/>
          </a:stretch>
        </p:blipFill>
        <p:spPr>
          <a:xfrm>
            <a:off x="1839003" y="3415611"/>
            <a:ext cx="3200166" cy="1383855"/>
          </a:xfrm>
          <a:prstGeom prst="rect">
            <a:avLst/>
          </a:prstGeom>
        </p:spPr>
      </p:pic>
      <p:pic>
        <p:nvPicPr>
          <p:cNvPr id="12" name="圖片 11">
            <a:extLst>
              <a:ext uri="{FF2B5EF4-FFF2-40B4-BE49-F238E27FC236}">
                <a16:creationId xmlns:a16="http://schemas.microsoft.com/office/drawing/2014/main" id="{AF53E22B-2BC3-A834-94E6-35621FD8B0B6}"/>
              </a:ext>
            </a:extLst>
          </p:cNvPr>
          <p:cNvPicPr>
            <a:picLocks noChangeAspect="1"/>
          </p:cNvPicPr>
          <p:nvPr/>
        </p:nvPicPr>
        <p:blipFill>
          <a:blip r:embed="rId7"/>
          <a:stretch>
            <a:fillRect/>
          </a:stretch>
        </p:blipFill>
        <p:spPr>
          <a:xfrm>
            <a:off x="11941856" y="1625903"/>
            <a:ext cx="5486401" cy="1768916"/>
          </a:xfrm>
          <a:prstGeom prst="rect">
            <a:avLst/>
          </a:prstGeom>
        </p:spPr>
      </p:pic>
      <p:pic>
        <p:nvPicPr>
          <p:cNvPr id="14" name="圖片 13">
            <a:extLst>
              <a:ext uri="{FF2B5EF4-FFF2-40B4-BE49-F238E27FC236}">
                <a16:creationId xmlns:a16="http://schemas.microsoft.com/office/drawing/2014/main" id="{76431FB3-117F-7089-839D-9F1FC4414E1E}"/>
              </a:ext>
            </a:extLst>
          </p:cNvPr>
          <p:cNvPicPr>
            <a:picLocks noChangeAspect="1"/>
          </p:cNvPicPr>
          <p:nvPr/>
        </p:nvPicPr>
        <p:blipFill>
          <a:blip r:embed="rId8"/>
          <a:stretch>
            <a:fillRect/>
          </a:stretch>
        </p:blipFill>
        <p:spPr>
          <a:xfrm>
            <a:off x="1585990" y="5294842"/>
            <a:ext cx="7084620" cy="4106308"/>
          </a:xfrm>
          <a:prstGeom prst="rect">
            <a:avLst/>
          </a:prstGeom>
        </p:spPr>
      </p:pic>
      <p:pic>
        <p:nvPicPr>
          <p:cNvPr id="16" name="圖片 15">
            <a:extLst>
              <a:ext uri="{FF2B5EF4-FFF2-40B4-BE49-F238E27FC236}">
                <a16:creationId xmlns:a16="http://schemas.microsoft.com/office/drawing/2014/main" id="{98E391DA-1905-D7CD-2DE2-AEDD8FFF2B01}"/>
              </a:ext>
            </a:extLst>
          </p:cNvPr>
          <p:cNvPicPr>
            <a:picLocks noChangeAspect="1"/>
          </p:cNvPicPr>
          <p:nvPr/>
        </p:nvPicPr>
        <p:blipFill>
          <a:blip r:embed="rId9"/>
          <a:stretch>
            <a:fillRect/>
          </a:stretch>
        </p:blipFill>
        <p:spPr>
          <a:xfrm>
            <a:off x="10203716" y="3706346"/>
            <a:ext cx="6304978" cy="5859080"/>
          </a:xfrm>
          <a:prstGeom prst="rect">
            <a:avLst/>
          </a:prstGeom>
        </p:spPr>
      </p:pic>
      <p:cxnSp>
        <p:nvCxnSpPr>
          <p:cNvPr id="18" name="直線接點 17">
            <a:extLst>
              <a:ext uri="{FF2B5EF4-FFF2-40B4-BE49-F238E27FC236}">
                <a16:creationId xmlns:a16="http://schemas.microsoft.com/office/drawing/2014/main" id="{D137602F-1C87-F1E1-8A5A-CF713B4CEDF9}"/>
              </a:ext>
            </a:extLst>
          </p:cNvPr>
          <p:cNvCxnSpPr/>
          <p:nvPr/>
        </p:nvCxnSpPr>
        <p:spPr>
          <a:xfrm>
            <a:off x="2743200" y="3924300"/>
            <a:ext cx="1752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5DAF6398-188D-8653-F11F-20116EB70800}"/>
              </a:ext>
            </a:extLst>
          </p:cNvPr>
          <p:cNvCxnSpPr>
            <a:cxnSpLocks/>
          </p:cNvCxnSpPr>
          <p:nvPr/>
        </p:nvCxnSpPr>
        <p:spPr>
          <a:xfrm>
            <a:off x="2743200" y="3771900"/>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ED4BD507-6BB8-8882-95AA-66EFD784593B}"/>
              </a:ext>
            </a:extLst>
          </p:cNvPr>
          <p:cNvCxnSpPr>
            <a:cxnSpLocks/>
          </p:cNvCxnSpPr>
          <p:nvPr/>
        </p:nvCxnSpPr>
        <p:spPr>
          <a:xfrm>
            <a:off x="3505200" y="5753100"/>
            <a:ext cx="381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CA338E8B-824E-4F29-9120-76E2C68A8F94}"/>
              </a:ext>
            </a:extLst>
          </p:cNvPr>
          <p:cNvCxnSpPr>
            <a:cxnSpLocks/>
          </p:cNvCxnSpPr>
          <p:nvPr/>
        </p:nvCxnSpPr>
        <p:spPr>
          <a:xfrm>
            <a:off x="2743200" y="8115300"/>
            <a:ext cx="5105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B4D21907-A210-E14E-6ECA-DF2468FAAC55}"/>
              </a:ext>
            </a:extLst>
          </p:cNvPr>
          <p:cNvCxnSpPr>
            <a:cxnSpLocks/>
          </p:cNvCxnSpPr>
          <p:nvPr/>
        </p:nvCxnSpPr>
        <p:spPr>
          <a:xfrm>
            <a:off x="12252829" y="2857500"/>
            <a:ext cx="394572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B3EEC26E-9B7A-E23A-365C-20254949ECE9}"/>
              </a:ext>
            </a:extLst>
          </p:cNvPr>
          <p:cNvCxnSpPr>
            <a:cxnSpLocks/>
          </p:cNvCxnSpPr>
          <p:nvPr/>
        </p:nvCxnSpPr>
        <p:spPr>
          <a:xfrm>
            <a:off x="11240690" y="4107538"/>
            <a:ext cx="466496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線接點 28">
            <a:extLst>
              <a:ext uri="{FF2B5EF4-FFF2-40B4-BE49-F238E27FC236}">
                <a16:creationId xmlns:a16="http://schemas.microsoft.com/office/drawing/2014/main" id="{E62D9AA9-A0F2-7DAA-D845-FE664373A3B3}"/>
              </a:ext>
            </a:extLst>
          </p:cNvPr>
          <p:cNvCxnSpPr>
            <a:cxnSpLocks/>
          </p:cNvCxnSpPr>
          <p:nvPr/>
        </p:nvCxnSpPr>
        <p:spPr>
          <a:xfrm>
            <a:off x="11240690" y="7810500"/>
            <a:ext cx="466496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C369C4D1-1DDD-4B75-3109-A078BB0E217A}"/>
              </a:ext>
            </a:extLst>
          </p:cNvPr>
          <p:cNvCxnSpPr>
            <a:cxnSpLocks/>
          </p:cNvCxnSpPr>
          <p:nvPr/>
        </p:nvCxnSpPr>
        <p:spPr>
          <a:xfrm>
            <a:off x="11430000" y="6438900"/>
            <a:ext cx="471906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5710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err="1"/>
              <a:t>BufferArea</a:t>
            </a:r>
            <a:r>
              <a:rPr lang="en-US" altLang="zh-TW" sz="4400" b="1" dirty="0"/>
              <a:t>__</a:t>
            </a:r>
            <a:endParaRPr lang="zh-TW" altLang="en-US" sz="4400" b="1" dirty="0"/>
          </a:p>
        </p:txBody>
      </p:sp>
      <p:pic>
        <p:nvPicPr>
          <p:cNvPr id="9" name="圖片 8">
            <a:extLst>
              <a:ext uri="{FF2B5EF4-FFF2-40B4-BE49-F238E27FC236}">
                <a16:creationId xmlns:a16="http://schemas.microsoft.com/office/drawing/2014/main" id="{EFA09DA3-9003-E248-D886-A379A9F0F89B}"/>
              </a:ext>
            </a:extLst>
          </p:cNvPr>
          <p:cNvPicPr>
            <a:picLocks noChangeAspect="1"/>
          </p:cNvPicPr>
          <p:nvPr/>
        </p:nvPicPr>
        <p:blipFill>
          <a:blip r:embed="rId6"/>
          <a:stretch>
            <a:fillRect/>
          </a:stretch>
        </p:blipFill>
        <p:spPr>
          <a:xfrm>
            <a:off x="9453901" y="2624567"/>
            <a:ext cx="3740891" cy="6434333"/>
          </a:xfrm>
          <a:prstGeom prst="rect">
            <a:avLst/>
          </a:prstGeom>
        </p:spPr>
      </p:pic>
      <p:sp>
        <p:nvSpPr>
          <p:cNvPr id="11" name="文字方塊 10">
            <a:extLst>
              <a:ext uri="{FF2B5EF4-FFF2-40B4-BE49-F238E27FC236}">
                <a16:creationId xmlns:a16="http://schemas.microsoft.com/office/drawing/2014/main" id="{CED0DF0B-A70F-CB63-3C30-FD76C29C2D16}"/>
              </a:ext>
            </a:extLst>
          </p:cNvPr>
          <p:cNvSpPr txBox="1"/>
          <p:nvPr/>
        </p:nvSpPr>
        <p:spPr>
          <a:xfrm>
            <a:off x="1839003" y="2623043"/>
            <a:ext cx="571015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刪掉</a:t>
            </a:r>
            <a:r>
              <a:rPr lang="en-US" altLang="zh-TW" dirty="0" err="1">
                <a:latin typeface="微軟正黑體" panose="020B0604030504040204" pitchFamily="34" charset="-120"/>
                <a:ea typeface="微軟正黑體" panose="020B0604030504040204" pitchFamily="34" charset="-120"/>
              </a:rPr>
              <a:t>BufferArea</a:t>
            </a:r>
            <a:r>
              <a:rPr lang="en-US" altLang="zh-TW" dirty="0">
                <a:latin typeface="微軟正黑體" panose="020B0604030504040204" pitchFamily="34" charset="-120"/>
                <a:ea typeface="微軟正黑體" panose="020B0604030504040204" pitchFamily="34" charset="-120"/>
              </a:rPr>
              <a:t>__</a:t>
            </a:r>
            <a:r>
              <a:rPr lang="zh-TW" altLang="en-US" dirty="0">
                <a:latin typeface="微軟正黑體" panose="020B0604030504040204" pitchFamily="34" charset="-120"/>
                <a:ea typeface="微軟正黑體" panose="020B0604030504040204" pitchFamily="34" charset="-120"/>
              </a:rPr>
              <a:t>，並改成靜態分配固定大小的空間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A428ECAF-1C6D-6086-53F8-217B599E137F}"/>
              </a:ext>
            </a:extLst>
          </p:cNvPr>
          <p:cNvPicPr>
            <a:picLocks noChangeAspect="1"/>
          </p:cNvPicPr>
          <p:nvPr/>
        </p:nvPicPr>
        <p:blipFill>
          <a:blip r:embed="rId7"/>
          <a:stretch>
            <a:fillRect/>
          </a:stretch>
        </p:blipFill>
        <p:spPr>
          <a:xfrm>
            <a:off x="4114800" y="4893058"/>
            <a:ext cx="2810563" cy="628561"/>
          </a:xfrm>
          <a:prstGeom prst="rect">
            <a:avLst/>
          </a:prstGeom>
        </p:spPr>
      </p:pic>
    </p:spTree>
    <p:extLst>
      <p:ext uri="{BB962C8B-B14F-4D97-AF65-F5344CB8AC3E}">
        <p14:creationId xmlns:p14="http://schemas.microsoft.com/office/powerpoint/2010/main" val="128861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27151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a:t>HLS doesn’t support std::vector</a:t>
            </a:r>
            <a:endParaRPr lang="zh-TW" altLang="en-US" sz="4400" b="1" dirty="0"/>
          </a:p>
        </p:txBody>
      </p:sp>
      <p:sp>
        <p:nvSpPr>
          <p:cNvPr id="7" name="文字方塊 6">
            <a:extLst>
              <a:ext uri="{FF2B5EF4-FFF2-40B4-BE49-F238E27FC236}">
                <a16:creationId xmlns:a16="http://schemas.microsoft.com/office/drawing/2014/main" id="{2BEF4AFC-5D56-41B4-2EC6-21E00549CDFE}"/>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 不支援 </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 中所使用的 </a:t>
            </a:r>
            <a:r>
              <a:rPr lang="en-US" altLang="zh-TW" sz="2000" dirty="0">
                <a:latin typeface="微軟正黑體" panose="020B0604030504040204" pitchFamily="34" charset="-120"/>
                <a:ea typeface="微軟正黑體" panose="020B0604030504040204" pitchFamily="34" charset="-120"/>
              </a:rPr>
              <a:t>std::vector</a:t>
            </a:r>
            <a:r>
              <a:rPr lang="zh-TW" altLang="en-US" sz="20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9E88FF59-31B5-4C02-3B8E-7E73250605EC}"/>
              </a:ext>
            </a:extLst>
          </p:cNvPr>
          <p:cNvSpPr txBox="1"/>
          <p:nvPr/>
        </p:nvSpPr>
        <p:spPr>
          <a:xfrm>
            <a:off x="1585990" y="3034556"/>
            <a:ext cx="1472081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將 </a:t>
            </a:r>
            <a:r>
              <a:rPr lang="en-US" altLang="zh-TW" sz="2000" dirty="0">
                <a:latin typeface="微軟正黑體" panose="020B0604030504040204" pitchFamily="34" charset="-120"/>
                <a:ea typeface="微軟正黑體" panose="020B0604030504040204" pitchFamily="34" charset="-120"/>
              </a:rPr>
              <a:t>std::vector </a:t>
            </a:r>
            <a:r>
              <a:rPr lang="zh-TW" altLang="en-US" sz="2000" dirty="0">
                <a:latin typeface="微軟正黑體" panose="020B0604030504040204" pitchFamily="34" charset="-120"/>
                <a:ea typeface="微軟正黑體" panose="020B0604030504040204" pitchFamily="34" charset="-120"/>
              </a:rPr>
              <a:t>先改寫成 </a:t>
            </a:r>
            <a:r>
              <a:rPr lang="en-US" altLang="zh-TW" sz="2000" dirty="0">
                <a:latin typeface="微軟正黑體" panose="020B0604030504040204" pitchFamily="34" charset="-120"/>
                <a:ea typeface="微軟正黑體" panose="020B0604030504040204" pitchFamily="34" charset="-120"/>
              </a:rPr>
              <a:t>pointer to array </a:t>
            </a:r>
            <a:r>
              <a:rPr lang="zh-TW" altLang="en-US" sz="2000" dirty="0">
                <a:latin typeface="微軟正黑體" panose="020B0604030504040204" pitchFamily="34" charset="-120"/>
                <a:ea typeface="微軟正黑體" panose="020B0604030504040204" pitchFamily="34" charset="-120"/>
              </a:rPr>
              <a:t>，確定改寫後算出來的結果是否相同。</a:t>
            </a:r>
          </a:p>
        </p:txBody>
      </p:sp>
      <p:pic>
        <p:nvPicPr>
          <p:cNvPr id="10" name="圖片 9">
            <a:extLst>
              <a:ext uri="{FF2B5EF4-FFF2-40B4-BE49-F238E27FC236}">
                <a16:creationId xmlns:a16="http://schemas.microsoft.com/office/drawing/2014/main" id="{CFDF4B48-7E23-513B-A4E7-9D6C8AB97F82}"/>
              </a:ext>
            </a:extLst>
          </p:cNvPr>
          <p:cNvPicPr>
            <a:picLocks noChangeAspect="1"/>
          </p:cNvPicPr>
          <p:nvPr/>
        </p:nvPicPr>
        <p:blipFill>
          <a:blip r:embed="rId6"/>
          <a:stretch>
            <a:fillRect/>
          </a:stretch>
        </p:blipFill>
        <p:spPr>
          <a:xfrm>
            <a:off x="1839003" y="3646351"/>
            <a:ext cx="2717940" cy="5989809"/>
          </a:xfrm>
          <a:prstGeom prst="rect">
            <a:avLst/>
          </a:prstGeom>
        </p:spPr>
      </p:pic>
      <p:pic>
        <p:nvPicPr>
          <p:cNvPr id="12" name="圖片 11">
            <a:extLst>
              <a:ext uri="{FF2B5EF4-FFF2-40B4-BE49-F238E27FC236}">
                <a16:creationId xmlns:a16="http://schemas.microsoft.com/office/drawing/2014/main" id="{68A95B35-5519-60A0-19CC-13ED42E8737C}"/>
              </a:ext>
            </a:extLst>
          </p:cNvPr>
          <p:cNvPicPr>
            <a:picLocks noChangeAspect="1"/>
          </p:cNvPicPr>
          <p:nvPr/>
        </p:nvPicPr>
        <p:blipFill>
          <a:blip r:embed="rId7"/>
          <a:stretch>
            <a:fillRect/>
          </a:stretch>
        </p:blipFill>
        <p:spPr>
          <a:xfrm>
            <a:off x="5437197" y="4981285"/>
            <a:ext cx="5578326" cy="1511883"/>
          </a:xfrm>
          <a:prstGeom prst="rect">
            <a:avLst/>
          </a:prstGeom>
        </p:spPr>
      </p:pic>
      <p:pic>
        <p:nvPicPr>
          <p:cNvPr id="14" name="圖片 13">
            <a:extLst>
              <a:ext uri="{FF2B5EF4-FFF2-40B4-BE49-F238E27FC236}">
                <a16:creationId xmlns:a16="http://schemas.microsoft.com/office/drawing/2014/main" id="{65449819-6A27-058C-C562-11D293D0A16E}"/>
              </a:ext>
            </a:extLst>
          </p:cNvPr>
          <p:cNvPicPr>
            <a:picLocks noChangeAspect="1"/>
          </p:cNvPicPr>
          <p:nvPr/>
        </p:nvPicPr>
        <p:blipFill>
          <a:blip r:embed="rId8"/>
          <a:stretch>
            <a:fillRect/>
          </a:stretch>
        </p:blipFill>
        <p:spPr>
          <a:xfrm>
            <a:off x="5437197" y="7112583"/>
            <a:ext cx="5884206" cy="2381702"/>
          </a:xfrm>
          <a:prstGeom prst="rect">
            <a:avLst/>
          </a:prstGeom>
        </p:spPr>
      </p:pic>
      <p:pic>
        <p:nvPicPr>
          <p:cNvPr id="18" name="圖片 17">
            <a:extLst>
              <a:ext uri="{FF2B5EF4-FFF2-40B4-BE49-F238E27FC236}">
                <a16:creationId xmlns:a16="http://schemas.microsoft.com/office/drawing/2014/main" id="{E167F653-540F-A1D0-E9FC-BFE5101DB9B3}"/>
              </a:ext>
            </a:extLst>
          </p:cNvPr>
          <p:cNvPicPr>
            <a:picLocks noChangeAspect="1"/>
          </p:cNvPicPr>
          <p:nvPr/>
        </p:nvPicPr>
        <p:blipFill>
          <a:blip r:embed="rId9"/>
          <a:stretch>
            <a:fillRect/>
          </a:stretch>
        </p:blipFill>
        <p:spPr>
          <a:xfrm>
            <a:off x="11680129" y="5742544"/>
            <a:ext cx="5654393" cy="1872063"/>
          </a:xfrm>
          <a:prstGeom prst="rect">
            <a:avLst/>
          </a:prstGeom>
        </p:spPr>
      </p:pic>
      <p:sp>
        <p:nvSpPr>
          <p:cNvPr id="19" name="矩形 18">
            <a:extLst>
              <a:ext uri="{FF2B5EF4-FFF2-40B4-BE49-F238E27FC236}">
                <a16:creationId xmlns:a16="http://schemas.microsoft.com/office/drawing/2014/main" id="{8A84CADB-8AA4-BC12-25A0-801D4C3AD169}"/>
              </a:ext>
            </a:extLst>
          </p:cNvPr>
          <p:cNvSpPr/>
          <p:nvPr/>
        </p:nvSpPr>
        <p:spPr>
          <a:xfrm>
            <a:off x="1981200" y="6210300"/>
            <a:ext cx="1600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5965B6F7-7760-BE49-FB6A-874FEC066C4E}"/>
              </a:ext>
            </a:extLst>
          </p:cNvPr>
          <p:cNvSpPr/>
          <p:nvPr/>
        </p:nvSpPr>
        <p:spPr>
          <a:xfrm>
            <a:off x="2209800" y="9153325"/>
            <a:ext cx="1371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84D3750A-25AE-98F1-80E0-AE0AC579BA06}"/>
              </a:ext>
            </a:extLst>
          </p:cNvPr>
          <p:cNvCxnSpPr/>
          <p:nvPr/>
        </p:nvCxnSpPr>
        <p:spPr>
          <a:xfrm>
            <a:off x="7010400" y="583012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49963CE6-F895-F371-B06F-DD05B035A850}"/>
              </a:ext>
            </a:extLst>
          </p:cNvPr>
          <p:cNvCxnSpPr>
            <a:cxnSpLocks/>
          </p:cNvCxnSpPr>
          <p:nvPr/>
        </p:nvCxnSpPr>
        <p:spPr>
          <a:xfrm>
            <a:off x="7010400" y="6273604"/>
            <a:ext cx="838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E98752D4-DA8C-B2D6-B291-7028F00965F3}"/>
              </a:ext>
            </a:extLst>
          </p:cNvPr>
          <p:cNvCxnSpPr>
            <a:cxnSpLocks/>
          </p:cNvCxnSpPr>
          <p:nvPr/>
        </p:nvCxnSpPr>
        <p:spPr>
          <a:xfrm>
            <a:off x="6628946" y="8303860"/>
            <a:ext cx="533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B6F03E8F-3A14-41F4-4AE5-554976FD7ACE}"/>
              </a:ext>
            </a:extLst>
          </p:cNvPr>
          <p:cNvCxnSpPr/>
          <p:nvPr/>
        </p:nvCxnSpPr>
        <p:spPr>
          <a:xfrm>
            <a:off x="6628946" y="815146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35BEA2C1-B5EB-0E22-6238-DB007EE4BD7B}"/>
              </a:ext>
            </a:extLst>
          </p:cNvPr>
          <p:cNvCxnSpPr>
            <a:cxnSpLocks/>
          </p:cNvCxnSpPr>
          <p:nvPr/>
        </p:nvCxnSpPr>
        <p:spPr>
          <a:xfrm>
            <a:off x="12039600" y="6516905"/>
            <a:ext cx="4724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線接點 30">
            <a:extLst>
              <a:ext uri="{FF2B5EF4-FFF2-40B4-BE49-F238E27FC236}">
                <a16:creationId xmlns:a16="http://schemas.microsoft.com/office/drawing/2014/main" id="{355094CF-EB32-2B68-8501-BF9403CC13F2}"/>
              </a:ext>
            </a:extLst>
          </p:cNvPr>
          <p:cNvCxnSpPr>
            <a:cxnSpLocks/>
          </p:cNvCxnSpPr>
          <p:nvPr/>
        </p:nvCxnSpPr>
        <p:spPr>
          <a:xfrm>
            <a:off x="12039600" y="7431305"/>
            <a:ext cx="3505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3" name="文字方塊 32">
            <a:extLst>
              <a:ext uri="{FF2B5EF4-FFF2-40B4-BE49-F238E27FC236}">
                <a16:creationId xmlns:a16="http://schemas.microsoft.com/office/drawing/2014/main" id="{941324A1-955E-25CC-D3CA-7DC17AD86386}"/>
              </a:ext>
            </a:extLst>
          </p:cNvPr>
          <p:cNvSpPr txBox="1"/>
          <p:nvPr/>
        </p:nvSpPr>
        <p:spPr>
          <a:xfrm>
            <a:off x="5437197" y="4202174"/>
            <a:ext cx="4101444"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以下為原本有 </a:t>
            </a:r>
            <a:r>
              <a:rPr lang="en-US" altLang="zh-TW" sz="2000" b="1" dirty="0">
                <a:latin typeface="微軟正黑體" panose="020B0604030504040204" pitchFamily="34" charset="-120"/>
                <a:ea typeface="微軟正黑體" panose="020B0604030504040204" pitchFamily="34" charset="-120"/>
              </a:rPr>
              <a:t>std::vector </a:t>
            </a:r>
            <a:r>
              <a:rPr lang="zh-TW" altLang="en-US" sz="2000" dirty="0">
                <a:latin typeface="微軟正黑體" panose="020B0604030504040204" pitchFamily="34" charset="-120"/>
                <a:ea typeface="微軟正黑體" panose="020B0604030504040204" pitchFamily="34" charset="-120"/>
              </a:rPr>
              <a:t>的寫法 </a:t>
            </a:r>
            <a:r>
              <a:rPr lang="en-US" altLang="zh-TW" sz="2000" dirty="0">
                <a:latin typeface="微軟正黑體" panose="020B0604030504040204" pitchFamily="34" charset="-120"/>
                <a:ea typeface="微軟正黑體" panose="020B0604030504040204" pitchFamily="34" charset="-120"/>
              </a:rPr>
              <a:t>: </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0328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27151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a:t>HLS doesn’t support std::vector</a:t>
            </a:r>
            <a:endParaRPr lang="zh-TW" altLang="en-US" sz="4400" b="1" dirty="0"/>
          </a:p>
        </p:txBody>
      </p:sp>
      <p:sp>
        <p:nvSpPr>
          <p:cNvPr id="7" name="文字方塊 6">
            <a:extLst>
              <a:ext uri="{FF2B5EF4-FFF2-40B4-BE49-F238E27FC236}">
                <a16:creationId xmlns:a16="http://schemas.microsoft.com/office/drawing/2014/main" id="{2BEF4AFC-5D56-41B4-2EC6-21E00549CDFE}"/>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 不支援 </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 中所使用的 </a:t>
            </a:r>
            <a:r>
              <a:rPr lang="en-US" altLang="zh-TW" sz="2000" dirty="0">
                <a:latin typeface="微軟正黑體" panose="020B0604030504040204" pitchFamily="34" charset="-120"/>
                <a:ea typeface="微軟正黑體" panose="020B0604030504040204" pitchFamily="34" charset="-120"/>
              </a:rPr>
              <a:t>std::vector</a:t>
            </a:r>
            <a:r>
              <a:rPr lang="zh-TW" altLang="en-US" sz="20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9E88FF59-31B5-4C02-3B8E-7E73250605EC}"/>
              </a:ext>
            </a:extLst>
          </p:cNvPr>
          <p:cNvSpPr txBox="1"/>
          <p:nvPr/>
        </p:nvSpPr>
        <p:spPr>
          <a:xfrm>
            <a:off x="1585990" y="3034556"/>
            <a:ext cx="1472081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將 </a:t>
            </a:r>
            <a:r>
              <a:rPr lang="en-US" altLang="zh-TW" sz="2000" dirty="0">
                <a:latin typeface="微軟正黑體" panose="020B0604030504040204" pitchFamily="34" charset="-120"/>
                <a:ea typeface="微軟正黑體" panose="020B0604030504040204" pitchFamily="34" charset="-120"/>
              </a:rPr>
              <a:t>std::vector </a:t>
            </a:r>
            <a:r>
              <a:rPr lang="zh-TW" altLang="en-US" sz="2000" dirty="0">
                <a:latin typeface="微軟正黑體" panose="020B0604030504040204" pitchFamily="34" charset="-120"/>
                <a:ea typeface="微軟正黑體" panose="020B0604030504040204" pitchFamily="34" charset="-120"/>
              </a:rPr>
              <a:t>先改寫成 </a:t>
            </a:r>
            <a:r>
              <a:rPr lang="en-US" altLang="zh-TW" sz="2000" dirty="0">
                <a:latin typeface="微軟正黑體" panose="020B0604030504040204" pitchFamily="34" charset="-120"/>
                <a:ea typeface="微軟正黑體" panose="020B0604030504040204" pitchFamily="34" charset="-120"/>
              </a:rPr>
              <a:t>pointer to array </a:t>
            </a:r>
            <a:r>
              <a:rPr lang="zh-TW" altLang="en-US" sz="2000" dirty="0">
                <a:latin typeface="微軟正黑體" panose="020B0604030504040204" pitchFamily="34" charset="-120"/>
                <a:ea typeface="微軟正黑體" panose="020B0604030504040204" pitchFamily="34" charset="-120"/>
              </a:rPr>
              <a:t>，確定改寫後算出來的結果是否相同。</a:t>
            </a:r>
          </a:p>
        </p:txBody>
      </p:sp>
      <p:pic>
        <p:nvPicPr>
          <p:cNvPr id="15" name="圖片 14">
            <a:extLst>
              <a:ext uri="{FF2B5EF4-FFF2-40B4-BE49-F238E27FC236}">
                <a16:creationId xmlns:a16="http://schemas.microsoft.com/office/drawing/2014/main" id="{9C2F7BFF-5855-54CE-2B6B-AF24D7742B91}"/>
              </a:ext>
            </a:extLst>
          </p:cNvPr>
          <p:cNvPicPr>
            <a:picLocks noChangeAspect="1"/>
          </p:cNvPicPr>
          <p:nvPr/>
        </p:nvPicPr>
        <p:blipFill>
          <a:blip r:embed="rId6"/>
          <a:stretch>
            <a:fillRect/>
          </a:stretch>
        </p:blipFill>
        <p:spPr>
          <a:xfrm>
            <a:off x="2438400" y="4587562"/>
            <a:ext cx="3810000" cy="2701119"/>
          </a:xfrm>
          <a:prstGeom prst="rect">
            <a:avLst/>
          </a:prstGeom>
        </p:spPr>
      </p:pic>
      <p:pic>
        <p:nvPicPr>
          <p:cNvPr id="19" name="圖片 18">
            <a:extLst>
              <a:ext uri="{FF2B5EF4-FFF2-40B4-BE49-F238E27FC236}">
                <a16:creationId xmlns:a16="http://schemas.microsoft.com/office/drawing/2014/main" id="{B7331DC2-95AB-C282-B338-6F046CEFF793}"/>
              </a:ext>
            </a:extLst>
          </p:cNvPr>
          <p:cNvPicPr>
            <a:picLocks noChangeAspect="1"/>
          </p:cNvPicPr>
          <p:nvPr/>
        </p:nvPicPr>
        <p:blipFill>
          <a:blip r:embed="rId7"/>
          <a:stretch>
            <a:fillRect/>
          </a:stretch>
        </p:blipFill>
        <p:spPr>
          <a:xfrm>
            <a:off x="1547874" y="7886163"/>
            <a:ext cx="6095635" cy="1421478"/>
          </a:xfrm>
          <a:prstGeom prst="rect">
            <a:avLst/>
          </a:prstGeom>
        </p:spPr>
      </p:pic>
      <p:pic>
        <p:nvPicPr>
          <p:cNvPr id="21" name="圖片 20">
            <a:extLst>
              <a:ext uri="{FF2B5EF4-FFF2-40B4-BE49-F238E27FC236}">
                <a16:creationId xmlns:a16="http://schemas.microsoft.com/office/drawing/2014/main" id="{9DE76B7F-EAD5-F9BC-D768-90D089C41295}"/>
              </a:ext>
            </a:extLst>
          </p:cNvPr>
          <p:cNvPicPr>
            <a:picLocks noChangeAspect="1"/>
          </p:cNvPicPr>
          <p:nvPr/>
        </p:nvPicPr>
        <p:blipFill>
          <a:blip r:embed="rId8"/>
          <a:stretch>
            <a:fillRect/>
          </a:stretch>
        </p:blipFill>
        <p:spPr>
          <a:xfrm>
            <a:off x="9906000" y="3803435"/>
            <a:ext cx="6324600" cy="2746305"/>
          </a:xfrm>
          <a:prstGeom prst="rect">
            <a:avLst/>
          </a:prstGeom>
        </p:spPr>
      </p:pic>
      <p:pic>
        <p:nvPicPr>
          <p:cNvPr id="23" name="圖片 22">
            <a:extLst>
              <a:ext uri="{FF2B5EF4-FFF2-40B4-BE49-F238E27FC236}">
                <a16:creationId xmlns:a16="http://schemas.microsoft.com/office/drawing/2014/main" id="{60BAE461-DBDB-4CAE-BFCC-71BC4A53175E}"/>
              </a:ext>
            </a:extLst>
          </p:cNvPr>
          <p:cNvPicPr>
            <a:picLocks noChangeAspect="1"/>
          </p:cNvPicPr>
          <p:nvPr/>
        </p:nvPicPr>
        <p:blipFill>
          <a:blip r:embed="rId9"/>
          <a:stretch>
            <a:fillRect/>
          </a:stretch>
        </p:blipFill>
        <p:spPr>
          <a:xfrm>
            <a:off x="9530957" y="6904068"/>
            <a:ext cx="7209168" cy="1081788"/>
          </a:xfrm>
          <a:prstGeom prst="rect">
            <a:avLst/>
          </a:prstGeom>
        </p:spPr>
      </p:pic>
      <p:pic>
        <p:nvPicPr>
          <p:cNvPr id="25" name="圖片 24">
            <a:extLst>
              <a:ext uri="{FF2B5EF4-FFF2-40B4-BE49-F238E27FC236}">
                <a16:creationId xmlns:a16="http://schemas.microsoft.com/office/drawing/2014/main" id="{936AF824-7371-1A4E-F122-662044712ADF}"/>
              </a:ext>
            </a:extLst>
          </p:cNvPr>
          <p:cNvPicPr>
            <a:picLocks noChangeAspect="1"/>
          </p:cNvPicPr>
          <p:nvPr/>
        </p:nvPicPr>
        <p:blipFill>
          <a:blip r:embed="rId10"/>
          <a:stretch>
            <a:fillRect/>
          </a:stretch>
        </p:blipFill>
        <p:spPr>
          <a:xfrm>
            <a:off x="9530957" y="8356645"/>
            <a:ext cx="7209169" cy="1113611"/>
          </a:xfrm>
          <a:prstGeom prst="rect">
            <a:avLst/>
          </a:prstGeom>
        </p:spPr>
      </p:pic>
      <p:sp>
        <p:nvSpPr>
          <p:cNvPr id="26" name="文字方塊 25">
            <a:extLst>
              <a:ext uri="{FF2B5EF4-FFF2-40B4-BE49-F238E27FC236}">
                <a16:creationId xmlns:a16="http://schemas.microsoft.com/office/drawing/2014/main" id="{AB6BEFC9-5549-677A-F499-43E471F2240C}"/>
              </a:ext>
            </a:extLst>
          </p:cNvPr>
          <p:cNvSpPr txBox="1"/>
          <p:nvPr/>
        </p:nvSpPr>
        <p:spPr>
          <a:xfrm>
            <a:off x="1656094" y="3885243"/>
            <a:ext cx="4992649"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以下為改寫成 </a:t>
            </a:r>
            <a:r>
              <a:rPr lang="en-US" altLang="zh-TW" sz="2000" b="1" dirty="0">
                <a:latin typeface="微軟正黑體" panose="020B0604030504040204" pitchFamily="34" charset="-120"/>
                <a:ea typeface="微軟正黑體" panose="020B0604030504040204" pitchFamily="34" charset="-120"/>
              </a:rPr>
              <a:t>pointer to array</a:t>
            </a:r>
            <a:r>
              <a:rPr lang="zh-TW" altLang="en-US" sz="2000" b="1"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後的寫法 </a:t>
            </a:r>
            <a:r>
              <a:rPr lang="en-US" altLang="zh-TW" sz="2000" dirty="0">
                <a:latin typeface="微軟正黑體" panose="020B0604030504040204" pitchFamily="34" charset="-120"/>
                <a:ea typeface="微軟正黑體" panose="020B0604030504040204" pitchFamily="34" charset="-120"/>
              </a:rPr>
              <a:t>: </a:t>
            </a:r>
            <a:endParaRPr lang="zh-TW" altLang="en-US" sz="2000" dirty="0">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E59BFCCB-4621-251D-30C1-CCF76101FAD7}"/>
              </a:ext>
            </a:extLst>
          </p:cNvPr>
          <p:cNvSpPr/>
          <p:nvPr/>
        </p:nvSpPr>
        <p:spPr>
          <a:xfrm>
            <a:off x="2743200" y="6819900"/>
            <a:ext cx="2057400" cy="45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CFC88A86-7491-E403-B2BE-869D2151CD4D}"/>
              </a:ext>
            </a:extLst>
          </p:cNvPr>
          <p:cNvCxnSpPr/>
          <p:nvPr/>
        </p:nvCxnSpPr>
        <p:spPr>
          <a:xfrm>
            <a:off x="3048000" y="8724900"/>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線接點 30">
            <a:extLst>
              <a:ext uri="{FF2B5EF4-FFF2-40B4-BE49-F238E27FC236}">
                <a16:creationId xmlns:a16="http://schemas.microsoft.com/office/drawing/2014/main" id="{9F0AEA0F-DDC7-BFBF-2517-C46AEE45F9AA}"/>
              </a:ext>
            </a:extLst>
          </p:cNvPr>
          <p:cNvCxnSpPr>
            <a:cxnSpLocks/>
          </p:cNvCxnSpPr>
          <p:nvPr/>
        </p:nvCxnSpPr>
        <p:spPr>
          <a:xfrm>
            <a:off x="3048000" y="9105900"/>
            <a:ext cx="1066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58A660CA-117B-B74B-5954-3CDAE277AC2B}"/>
              </a:ext>
            </a:extLst>
          </p:cNvPr>
          <p:cNvCxnSpPr/>
          <p:nvPr/>
        </p:nvCxnSpPr>
        <p:spPr>
          <a:xfrm>
            <a:off x="11201400" y="5178552"/>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F7805D06-684A-BFF6-B3C0-A00E4C8E6C2A}"/>
              </a:ext>
            </a:extLst>
          </p:cNvPr>
          <p:cNvCxnSpPr>
            <a:cxnSpLocks/>
          </p:cNvCxnSpPr>
          <p:nvPr/>
        </p:nvCxnSpPr>
        <p:spPr>
          <a:xfrm>
            <a:off x="11201400" y="5372100"/>
            <a:ext cx="990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線接點 35">
            <a:extLst>
              <a:ext uri="{FF2B5EF4-FFF2-40B4-BE49-F238E27FC236}">
                <a16:creationId xmlns:a16="http://schemas.microsoft.com/office/drawing/2014/main" id="{8E7AE3F3-419F-A836-A20F-0335DD1B846D}"/>
              </a:ext>
            </a:extLst>
          </p:cNvPr>
          <p:cNvCxnSpPr>
            <a:cxnSpLocks/>
          </p:cNvCxnSpPr>
          <p:nvPr/>
        </p:nvCxnSpPr>
        <p:spPr>
          <a:xfrm>
            <a:off x="9906000" y="7903462"/>
            <a:ext cx="6400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8" name="直線接點 37">
            <a:extLst>
              <a:ext uri="{FF2B5EF4-FFF2-40B4-BE49-F238E27FC236}">
                <a16:creationId xmlns:a16="http://schemas.microsoft.com/office/drawing/2014/main" id="{E846FB34-26A4-ABD2-F531-83DB1D6F9277}"/>
              </a:ext>
            </a:extLst>
          </p:cNvPr>
          <p:cNvCxnSpPr>
            <a:cxnSpLocks/>
          </p:cNvCxnSpPr>
          <p:nvPr/>
        </p:nvCxnSpPr>
        <p:spPr>
          <a:xfrm>
            <a:off x="9906000" y="9410700"/>
            <a:ext cx="4953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47678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27151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a:t>HLS doesn’t support pointer to array</a:t>
            </a:r>
            <a:endParaRPr lang="zh-TW" altLang="en-US" sz="4400" b="1" dirty="0"/>
          </a:p>
        </p:txBody>
      </p:sp>
      <p:sp>
        <p:nvSpPr>
          <p:cNvPr id="7" name="文字方塊 6">
            <a:extLst>
              <a:ext uri="{FF2B5EF4-FFF2-40B4-BE49-F238E27FC236}">
                <a16:creationId xmlns:a16="http://schemas.microsoft.com/office/drawing/2014/main" id="{2BEF4AFC-5D56-41B4-2EC6-21E00549CDFE}"/>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 不支援 </a:t>
            </a:r>
            <a:r>
              <a:rPr lang="en-US" altLang="zh-TW" sz="2000" dirty="0">
                <a:latin typeface="微軟正黑體" panose="020B0604030504040204" pitchFamily="34" charset="-120"/>
                <a:ea typeface="微軟正黑體" panose="020B0604030504040204" pitchFamily="34" charset="-120"/>
              </a:rPr>
              <a:t>pointer to array </a:t>
            </a:r>
            <a:r>
              <a:rPr lang="zh-TW" altLang="en-US" sz="2000" dirty="0">
                <a:latin typeface="微軟正黑體" panose="020B0604030504040204" pitchFamily="34" charset="-120"/>
                <a:ea typeface="微軟正黑體" panose="020B0604030504040204" pitchFamily="34" charset="-120"/>
              </a:rPr>
              <a:t>的寫法。</a:t>
            </a:r>
          </a:p>
        </p:txBody>
      </p:sp>
      <p:sp>
        <p:nvSpPr>
          <p:cNvPr id="8" name="文字方塊 7">
            <a:extLst>
              <a:ext uri="{FF2B5EF4-FFF2-40B4-BE49-F238E27FC236}">
                <a16:creationId xmlns:a16="http://schemas.microsoft.com/office/drawing/2014/main" id="{9E88FF59-31B5-4C02-3B8E-7E73250605EC}"/>
              </a:ext>
            </a:extLst>
          </p:cNvPr>
          <p:cNvSpPr txBox="1"/>
          <p:nvPr/>
        </p:nvSpPr>
        <p:spPr>
          <a:xfrm>
            <a:off x="1585990" y="3034556"/>
            <a:ext cx="14720810"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分別計算出 </a:t>
            </a:r>
            <a:r>
              <a:rPr lang="en-US" altLang="zh-TW" sz="2000" dirty="0">
                <a:latin typeface="微軟正黑體" panose="020B0604030504040204" pitchFamily="34" charset="-120"/>
                <a:ea typeface="微軟正黑體" panose="020B0604030504040204" pitchFamily="34" charset="-120"/>
              </a:rPr>
              <a:t>Lr </a:t>
            </a:r>
            <a:r>
              <a:rPr lang="zh-TW" altLang="en-US" sz="2000" dirty="0">
                <a:latin typeface="微軟正黑體" panose="020B0604030504040204" pitchFamily="34" charset="-120"/>
                <a:ea typeface="微軟正黑體" panose="020B0604030504040204" pitchFamily="34" charset="-120"/>
              </a:rPr>
              <a:t>和 </a:t>
            </a:r>
            <a:r>
              <a:rPr lang="en-US" altLang="zh-TW" sz="2000" dirty="0" err="1">
                <a:latin typeface="微軟正黑體" panose="020B0604030504040204" pitchFamily="34" charset="-120"/>
                <a:ea typeface="微軟正黑體" panose="020B0604030504040204" pitchFamily="34" charset="-120"/>
              </a:rPr>
              <a:t>minLr</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所需的 </a:t>
            </a:r>
            <a:r>
              <a:rPr lang="en-US" altLang="zh-TW" sz="2000" dirty="0">
                <a:latin typeface="微軟正黑體" panose="020B0604030504040204" pitchFamily="34" charset="-120"/>
                <a:ea typeface="微軟正黑體" panose="020B0604030504040204" pitchFamily="34" charset="-120"/>
              </a:rPr>
              <a:t>array </a:t>
            </a:r>
            <a:r>
              <a:rPr lang="zh-TW" altLang="en-US" sz="2000" dirty="0">
                <a:latin typeface="微軟正黑體" panose="020B0604030504040204" pitchFamily="34" charset="-120"/>
                <a:ea typeface="微軟正黑體" panose="020B0604030504040204" pitchFamily="34" charset="-120"/>
              </a:rPr>
              <a:t>數量後，建立一空間大小給它，並分辨出在計算中需要用到它們的時候，是用到哪個 </a:t>
            </a:r>
            <a:r>
              <a:rPr lang="en-US" altLang="zh-TW" sz="2000" dirty="0">
                <a:latin typeface="微軟正黑體" panose="020B0604030504040204" pitchFamily="34" charset="-120"/>
                <a:ea typeface="微軟正黑體" panose="020B0604030504040204" pitchFamily="34" charset="-120"/>
              </a:rPr>
              <a:t>array </a:t>
            </a:r>
            <a:r>
              <a:rPr lang="zh-TW" altLang="en-US" sz="2000" dirty="0">
                <a:latin typeface="微軟正黑體" panose="020B0604030504040204" pitchFamily="34" charset="-120"/>
                <a:ea typeface="微軟正黑體" panose="020B0604030504040204" pitchFamily="34" charset="-120"/>
              </a:rPr>
              <a:t>，最後再一一指派給它。</a:t>
            </a:r>
          </a:p>
        </p:txBody>
      </p:sp>
      <p:pic>
        <p:nvPicPr>
          <p:cNvPr id="9" name="圖片 8">
            <a:extLst>
              <a:ext uri="{FF2B5EF4-FFF2-40B4-BE49-F238E27FC236}">
                <a16:creationId xmlns:a16="http://schemas.microsoft.com/office/drawing/2014/main" id="{EBC527E6-E2E2-3726-A43A-483C0D6118EB}"/>
              </a:ext>
            </a:extLst>
          </p:cNvPr>
          <p:cNvPicPr>
            <a:picLocks noChangeAspect="1"/>
          </p:cNvPicPr>
          <p:nvPr/>
        </p:nvPicPr>
        <p:blipFill>
          <a:blip r:embed="rId6"/>
          <a:stretch>
            <a:fillRect/>
          </a:stretch>
        </p:blipFill>
        <p:spPr>
          <a:xfrm>
            <a:off x="1657779" y="4157597"/>
            <a:ext cx="2770565" cy="5318400"/>
          </a:xfrm>
          <a:prstGeom prst="rect">
            <a:avLst/>
          </a:prstGeom>
        </p:spPr>
      </p:pic>
      <p:pic>
        <p:nvPicPr>
          <p:cNvPr id="10" name="圖片 9">
            <a:extLst>
              <a:ext uri="{FF2B5EF4-FFF2-40B4-BE49-F238E27FC236}">
                <a16:creationId xmlns:a16="http://schemas.microsoft.com/office/drawing/2014/main" id="{5714BBD2-827D-6EB4-A914-5EFAA6A14F7D}"/>
              </a:ext>
            </a:extLst>
          </p:cNvPr>
          <p:cNvPicPr>
            <a:picLocks noChangeAspect="1"/>
          </p:cNvPicPr>
          <p:nvPr/>
        </p:nvPicPr>
        <p:blipFill>
          <a:blip r:embed="rId7"/>
          <a:stretch>
            <a:fillRect/>
          </a:stretch>
        </p:blipFill>
        <p:spPr>
          <a:xfrm>
            <a:off x="6595532" y="3724898"/>
            <a:ext cx="2521080" cy="1695537"/>
          </a:xfrm>
          <a:prstGeom prst="rect">
            <a:avLst/>
          </a:prstGeom>
        </p:spPr>
      </p:pic>
      <p:pic>
        <p:nvPicPr>
          <p:cNvPr id="11" name="圖片 10">
            <a:extLst>
              <a:ext uri="{FF2B5EF4-FFF2-40B4-BE49-F238E27FC236}">
                <a16:creationId xmlns:a16="http://schemas.microsoft.com/office/drawing/2014/main" id="{BF6D3DF8-3D41-7937-F61B-674253E209E6}"/>
              </a:ext>
            </a:extLst>
          </p:cNvPr>
          <p:cNvPicPr>
            <a:picLocks noChangeAspect="1"/>
          </p:cNvPicPr>
          <p:nvPr/>
        </p:nvPicPr>
        <p:blipFill>
          <a:blip r:embed="rId8"/>
          <a:stretch>
            <a:fillRect/>
          </a:stretch>
        </p:blipFill>
        <p:spPr>
          <a:xfrm>
            <a:off x="5107898" y="5646127"/>
            <a:ext cx="5496348" cy="3829870"/>
          </a:xfrm>
          <a:prstGeom prst="rect">
            <a:avLst/>
          </a:prstGeom>
        </p:spPr>
      </p:pic>
      <p:pic>
        <p:nvPicPr>
          <p:cNvPr id="12" name="圖片 11">
            <a:extLst>
              <a:ext uri="{FF2B5EF4-FFF2-40B4-BE49-F238E27FC236}">
                <a16:creationId xmlns:a16="http://schemas.microsoft.com/office/drawing/2014/main" id="{D192107B-F3EB-265F-1635-EB7A54B62AA6}"/>
              </a:ext>
            </a:extLst>
          </p:cNvPr>
          <p:cNvPicPr>
            <a:picLocks noChangeAspect="1"/>
          </p:cNvPicPr>
          <p:nvPr/>
        </p:nvPicPr>
        <p:blipFill>
          <a:blip r:embed="rId9"/>
          <a:stretch>
            <a:fillRect/>
          </a:stretch>
        </p:blipFill>
        <p:spPr>
          <a:xfrm>
            <a:off x="11338381" y="4616719"/>
            <a:ext cx="5961477" cy="1901667"/>
          </a:xfrm>
          <a:prstGeom prst="rect">
            <a:avLst/>
          </a:prstGeom>
        </p:spPr>
      </p:pic>
      <p:pic>
        <p:nvPicPr>
          <p:cNvPr id="13" name="圖片 12">
            <a:extLst>
              <a:ext uri="{FF2B5EF4-FFF2-40B4-BE49-F238E27FC236}">
                <a16:creationId xmlns:a16="http://schemas.microsoft.com/office/drawing/2014/main" id="{9EA71B2B-BE36-0239-00E4-D3E3EBF34EB9}"/>
              </a:ext>
            </a:extLst>
          </p:cNvPr>
          <p:cNvPicPr>
            <a:picLocks noChangeAspect="1"/>
          </p:cNvPicPr>
          <p:nvPr/>
        </p:nvPicPr>
        <p:blipFill>
          <a:blip r:embed="rId10"/>
          <a:stretch>
            <a:fillRect/>
          </a:stretch>
        </p:blipFill>
        <p:spPr>
          <a:xfrm>
            <a:off x="11364144" y="7074825"/>
            <a:ext cx="5935713" cy="2260512"/>
          </a:xfrm>
          <a:prstGeom prst="rect">
            <a:avLst/>
          </a:prstGeom>
        </p:spPr>
      </p:pic>
      <p:sp>
        <p:nvSpPr>
          <p:cNvPr id="14" name="矩形 13">
            <a:extLst>
              <a:ext uri="{FF2B5EF4-FFF2-40B4-BE49-F238E27FC236}">
                <a16:creationId xmlns:a16="http://schemas.microsoft.com/office/drawing/2014/main" id="{47EA2822-661F-A364-74C5-4C9173B64545}"/>
              </a:ext>
            </a:extLst>
          </p:cNvPr>
          <p:cNvSpPr/>
          <p:nvPr/>
        </p:nvSpPr>
        <p:spPr>
          <a:xfrm>
            <a:off x="1839003" y="5646127"/>
            <a:ext cx="1132797" cy="5641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550C1EBE-573C-CBCA-E1B0-6474106260B7}"/>
              </a:ext>
            </a:extLst>
          </p:cNvPr>
          <p:cNvSpPr/>
          <p:nvPr/>
        </p:nvSpPr>
        <p:spPr>
          <a:xfrm>
            <a:off x="1981200" y="9029700"/>
            <a:ext cx="1905000" cy="305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FA0E063D-C4A2-3C11-8A58-96862015D461}"/>
              </a:ext>
            </a:extLst>
          </p:cNvPr>
          <p:cNvCxnSpPr>
            <a:cxnSpLocks/>
          </p:cNvCxnSpPr>
          <p:nvPr/>
        </p:nvCxnSpPr>
        <p:spPr>
          <a:xfrm>
            <a:off x="6019800" y="66675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C769B819-9F61-0CDF-4BC6-A60ED895C760}"/>
              </a:ext>
            </a:extLst>
          </p:cNvPr>
          <p:cNvCxnSpPr>
            <a:cxnSpLocks/>
          </p:cNvCxnSpPr>
          <p:nvPr/>
        </p:nvCxnSpPr>
        <p:spPr>
          <a:xfrm>
            <a:off x="6019800" y="6796985"/>
            <a:ext cx="685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915AF26A-931F-82CA-BAF0-4F14AFB5412E}"/>
              </a:ext>
            </a:extLst>
          </p:cNvPr>
          <p:cNvCxnSpPr>
            <a:cxnSpLocks/>
          </p:cNvCxnSpPr>
          <p:nvPr/>
        </p:nvCxnSpPr>
        <p:spPr>
          <a:xfrm>
            <a:off x="6019800" y="8205081"/>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26D59B45-50A0-F9A3-2E27-B23EF1C8825D}"/>
              </a:ext>
            </a:extLst>
          </p:cNvPr>
          <p:cNvCxnSpPr>
            <a:cxnSpLocks/>
          </p:cNvCxnSpPr>
          <p:nvPr/>
        </p:nvCxnSpPr>
        <p:spPr>
          <a:xfrm>
            <a:off x="6019800" y="8343900"/>
            <a:ext cx="57573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9CE9E0E7-ED9F-6E82-1745-6034C156E111}"/>
              </a:ext>
            </a:extLst>
          </p:cNvPr>
          <p:cNvCxnSpPr>
            <a:cxnSpLocks/>
          </p:cNvCxnSpPr>
          <p:nvPr/>
        </p:nvCxnSpPr>
        <p:spPr>
          <a:xfrm>
            <a:off x="11811000" y="5829300"/>
            <a:ext cx="4724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5" name="直線接點 34">
            <a:extLst>
              <a:ext uri="{FF2B5EF4-FFF2-40B4-BE49-F238E27FC236}">
                <a16:creationId xmlns:a16="http://schemas.microsoft.com/office/drawing/2014/main" id="{890048D2-A869-DF76-B143-9DF1BFBD25A2}"/>
              </a:ext>
            </a:extLst>
          </p:cNvPr>
          <p:cNvCxnSpPr>
            <a:cxnSpLocks/>
          </p:cNvCxnSpPr>
          <p:nvPr/>
        </p:nvCxnSpPr>
        <p:spPr>
          <a:xfrm>
            <a:off x="11811000" y="6230112"/>
            <a:ext cx="4724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線接點 35">
            <a:extLst>
              <a:ext uri="{FF2B5EF4-FFF2-40B4-BE49-F238E27FC236}">
                <a16:creationId xmlns:a16="http://schemas.microsoft.com/office/drawing/2014/main" id="{642FF5CC-11E2-99FB-7BE6-95F78C903153}"/>
              </a:ext>
            </a:extLst>
          </p:cNvPr>
          <p:cNvCxnSpPr>
            <a:cxnSpLocks/>
          </p:cNvCxnSpPr>
          <p:nvPr/>
        </p:nvCxnSpPr>
        <p:spPr>
          <a:xfrm>
            <a:off x="11969800" y="8496300"/>
            <a:ext cx="4032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7" name="直線接點 36">
            <a:extLst>
              <a:ext uri="{FF2B5EF4-FFF2-40B4-BE49-F238E27FC236}">
                <a16:creationId xmlns:a16="http://schemas.microsoft.com/office/drawing/2014/main" id="{F00B530B-258F-F750-5E36-1BDB627B4A6F}"/>
              </a:ext>
            </a:extLst>
          </p:cNvPr>
          <p:cNvCxnSpPr>
            <a:cxnSpLocks/>
          </p:cNvCxnSpPr>
          <p:nvPr/>
        </p:nvCxnSpPr>
        <p:spPr>
          <a:xfrm>
            <a:off x="11969800" y="9003792"/>
            <a:ext cx="4108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0" name="矩形 39">
            <a:extLst>
              <a:ext uri="{FF2B5EF4-FFF2-40B4-BE49-F238E27FC236}">
                <a16:creationId xmlns:a16="http://schemas.microsoft.com/office/drawing/2014/main" id="{9B492DC0-EA28-5174-4E17-DB34352E399F}"/>
              </a:ext>
            </a:extLst>
          </p:cNvPr>
          <p:cNvSpPr/>
          <p:nvPr/>
        </p:nvSpPr>
        <p:spPr>
          <a:xfrm>
            <a:off x="6595532" y="3724898"/>
            <a:ext cx="2521080" cy="16639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4932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4"/>
            <a:chOff x="0" y="0"/>
            <a:chExt cx="23613675" cy="12631553"/>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3BE512BD-FCF9-994B-7328-7449328CC233}"/>
              </a:ext>
            </a:extLst>
          </p:cNvPr>
          <p:cNvSpPr txBox="1"/>
          <p:nvPr/>
        </p:nvSpPr>
        <p:spPr>
          <a:xfrm>
            <a:off x="2057400" y="969998"/>
            <a:ext cx="7010400" cy="769441"/>
          </a:xfrm>
          <a:prstGeom prst="rect">
            <a:avLst/>
          </a:prstGeom>
          <a:noFill/>
        </p:spPr>
        <p:txBody>
          <a:bodyPr wrap="square" rtlCol="0">
            <a:spAutoFit/>
          </a:bodyPr>
          <a:lstStyle/>
          <a:p>
            <a:r>
              <a:rPr lang="en-US" altLang="zh-TW" sz="4400" b="1" dirty="0"/>
              <a:t>Development summary :</a:t>
            </a:r>
            <a:endParaRPr lang="zh-TW" altLang="en-US" sz="4400" b="1" dirty="0"/>
          </a:p>
        </p:txBody>
      </p:sp>
      <p:sp>
        <p:nvSpPr>
          <p:cNvPr id="8" name="文字方塊 7">
            <a:extLst>
              <a:ext uri="{FF2B5EF4-FFF2-40B4-BE49-F238E27FC236}">
                <a16:creationId xmlns:a16="http://schemas.microsoft.com/office/drawing/2014/main" id="{0A508B56-CD29-D0E9-E329-CC63939CF6CE}"/>
              </a:ext>
            </a:extLst>
          </p:cNvPr>
          <p:cNvSpPr txBox="1"/>
          <p:nvPr/>
        </p:nvSpPr>
        <p:spPr>
          <a:xfrm>
            <a:off x="1638300" y="1674001"/>
            <a:ext cx="14859000" cy="8612999"/>
          </a:xfrm>
          <a:prstGeom prst="rect">
            <a:avLst/>
          </a:prstGeom>
          <a:noFill/>
        </p:spPr>
        <p:txBody>
          <a:bodyPr wrap="square" rtlCol="0">
            <a:spAutoFit/>
          </a:bodyPr>
          <a:lstStyle/>
          <a:p>
            <a:pPr>
              <a:lnSpc>
                <a:spcPct val="150000"/>
              </a:lnSpc>
            </a:pPr>
            <a:r>
              <a:rPr lang="en-US" altLang="zh-TW" sz="2000" dirty="0">
                <a:latin typeface="微軟正黑體" panose="020B0604030504040204" pitchFamily="34" charset="-120"/>
                <a:ea typeface="微軟正黑體" panose="020B0604030504040204" pitchFamily="34" charset="-120"/>
              </a:rPr>
              <a:t>Topic : </a:t>
            </a:r>
            <a:r>
              <a:rPr lang="en-US" altLang="zh-TW" sz="2000" b="0" i="0" dirty="0">
                <a:effectLst/>
                <a:latin typeface="微軟正黑體" panose="020B0604030504040204" pitchFamily="34" charset="-120"/>
                <a:ea typeface="微軟正黑體" panose="020B0604030504040204" pitchFamily="34" charset="-120"/>
              </a:rPr>
              <a:t>The Robotics Computing explores the design of Visual Odometry and accelerates it with Xilinx hardware accelerator (By </a:t>
            </a:r>
            <a:r>
              <a:rPr lang="en-US" altLang="zh-TW" sz="2000" dirty="0">
                <a:latin typeface="微軟正黑體" panose="020B0604030504040204" pitchFamily="34" charset="-120"/>
                <a:ea typeface="微軟正黑體" panose="020B0604030504040204" pitchFamily="34" charset="-120"/>
              </a:rPr>
              <a:t>H</a:t>
            </a:r>
            <a:r>
              <a:rPr lang="en-US" altLang="zh-TW" sz="2000" b="0" i="0" dirty="0">
                <a:effectLst/>
                <a:latin typeface="微軟正黑體" panose="020B0604030504040204" pitchFamily="34" charset="-120"/>
                <a:ea typeface="微軟正黑體" panose="020B0604030504040204" pitchFamily="34" charset="-120"/>
              </a:rPr>
              <a:t>igh </a:t>
            </a:r>
            <a:r>
              <a:rPr lang="en-US" altLang="zh-TW" sz="2000" dirty="0">
                <a:latin typeface="微軟正黑體" panose="020B0604030504040204" pitchFamily="34" charset="-120"/>
                <a:ea typeface="微軟正黑體" panose="020B0604030504040204" pitchFamily="34" charset="-120"/>
              </a:rPr>
              <a:t>L</a:t>
            </a:r>
            <a:r>
              <a:rPr lang="en-US" altLang="zh-TW" sz="2000" b="0" i="0" dirty="0">
                <a:effectLst/>
                <a:latin typeface="微軟正黑體" panose="020B0604030504040204" pitchFamily="34" charset="-120"/>
                <a:ea typeface="微軟正黑體" panose="020B0604030504040204" pitchFamily="34" charset="-120"/>
              </a:rPr>
              <a:t>evel Synthesis).</a:t>
            </a:r>
          </a:p>
          <a:p>
            <a:endParaRPr lang="en-US" altLang="zh-TW" sz="2000"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在</a:t>
            </a:r>
            <a:r>
              <a:rPr lang="en-US" altLang="zh-TW" b="1" dirty="0">
                <a:latin typeface="微軟正黑體" panose="020B0604030504040204" pitchFamily="34" charset="-120"/>
                <a:ea typeface="微軟正黑體" panose="020B0604030504040204" pitchFamily="34" charset="-120"/>
              </a:rPr>
              <a:t>visual studio </a:t>
            </a:r>
            <a:r>
              <a:rPr lang="zh-TW" altLang="en-US" b="1" dirty="0">
                <a:latin typeface="微軟正黑體" panose="020B0604030504040204" pitchFamily="34" charset="-120"/>
                <a:ea typeface="微軟正黑體" panose="020B0604030504040204" pitchFamily="34" charset="-120"/>
              </a:rPr>
              <a:t>中整理</a:t>
            </a:r>
            <a:r>
              <a:rPr lang="en-US" altLang="zh-TW" b="1" dirty="0">
                <a:latin typeface="微軟正黑體" panose="020B0604030504040204" pitchFamily="34" charset="-120"/>
                <a:ea typeface="微軟正黑體" panose="020B0604030504040204" pitchFamily="34" charset="-120"/>
              </a:rPr>
              <a:t> pure c code : </a:t>
            </a:r>
          </a:p>
          <a:p>
            <a:pPr marL="457200" indent="-457200">
              <a:lnSpc>
                <a:spcPct val="150000"/>
              </a:lnSpc>
              <a:buAutoNum type="arabicPeriod"/>
            </a:pPr>
            <a:r>
              <a:rPr lang="zh-TW" altLang="en-US" dirty="0">
                <a:latin typeface="微軟正黑體" panose="020B0604030504040204" pitchFamily="34" charset="-120"/>
                <a:ea typeface="微軟正黑體" panose="020B0604030504040204" pitchFamily="34" charset="-120"/>
              </a:rPr>
              <a:t>選擇 </a:t>
            </a:r>
            <a:r>
              <a:rPr lang="en-US" altLang="zh-TW" dirty="0">
                <a:latin typeface="微軟正黑體" panose="020B0604030504040204" pitchFamily="34" charset="-120"/>
                <a:ea typeface="微軟正黑體" panose="020B0604030504040204" pitchFamily="34" charset="-120"/>
              </a:rPr>
              <a:t>stereo-matching </a:t>
            </a:r>
            <a:r>
              <a:rPr lang="zh-TW" altLang="en-US" dirty="0">
                <a:latin typeface="微軟正黑體" panose="020B0604030504040204" pitchFamily="34" charset="-120"/>
                <a:ea typeface="微軟正黑體" panose="020B0604030504040204" pitchFamily="34" charset="-120"/>
              </a:rPr>
              <a:t>演算法 </a:t>
            </a:r>
            <a:r>
              <a:rPr lang="en-US" altLang="zh-TW" dirty="0">
                <a:latin typeface="微軟正黑體" panose="020B0604030504040204" pitchFamily="34" charset="-120"/>
                <a:ea typeface="微軟正黑體" panose="020B0604030504040204" pitchFamily="34" charset="-120"/>
              </a:rPr>
              <a:t>(BM or SGBM) </a:t>
            </a:r>
            <a:r>
              <a:rPr lang="zh-TW" altLang="en-US" dirty="0">
                <a:latin typeface="微軟正黑體" panose="020B0604030504040204" pitchFamily="34" charset="-120"/>
                <a:ea typeface="微軟正黑體" panose="020B0604030504040204" pitchFamily="34" charset="-120"/>
              </a:rPr>
              <a:t>並搜尋相關 </a:t>
            </a:r>
            <a:r>
              <a:rPr lang="en-US" altLang="zh-TW" dirty="0">
                <a:latin typeface="微軟正黑體" panose="020B0604030504040204" pitchFamily="34" charset="-120"/>
                <a:ea typeface="微軟正黑體" panose="020B0604030504040204" pitchFamily="34" charset="-120"/>
              </a:rPr>
              <a:t>paper </a:t>
            </a:r>
            <a:r>
              <a:rPr lang="zh-TW" altLang="en-US" dirty="0">
                <a:latin typeface="微軟正黑體" panose="020B0604030504040204" pitchFamily="34" charset="-120"/>
                <a:ea typeface="微軟正黑體" panose="020B0604030504040204" pitchFamily="34" charset="-120"/>
              </a:rPr>
              <a:t>及演算法內容。</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zh-TW" altLang="en-US" dirty="0">
                <a:latin typeface="微軟正黑體" panose="020B0604030504040204" pitchFamily="34" charset="-120"/>
                <a:ea typeface="微軟正黑體" panose="020B0604030504040204" pitchFamily="34" charset="-120"/>
              </a:rPr>
              <a:t>在</a:t>
            </a:r>
            <a:r>
              <a:rPr lang="en-US" altLang="zh-TW" dirty="0">
                <a:latin typeface="微軟正黑體" panose="020B0604030504040204" pitchFamily="34" charset="-120"/>
                <a:ea typeface="微軟正黑體" panose="020B0604030504040204" pitchFamily="34" charset="-120"/>
              </a:rPr>
              <a:t>visual studio</a:t>
            </a:r>
            <a:r>
              <a:rPr lang="zh-TW" altLang="en-US" dirty="0">
                <a:latin typeface="微軟正黑體" panose="020B0604030504040204" pitchFamily="34" charset="-120"/>
                <a:ea typeface="微軟正黑體" panose="020B0604030504040204" pitchFamily="34" charset="-120"/>
              </a:rPr>
              <a:t>上安裝 </a:t>
            </a:r>
            <a:r>
              <a:rPr lang="en-US" altLang="zh-TW" dirty="0" err="1">
                <a:latin typeface="微軟正黑體" panose="020B0604030504040204" pitchFamily="34" charset="-120"/>
                <a:ea typeface="微軟正黑體" panose="020B0604030504040204" pitchFamily="34" charset="-120"/>
              </a:rPr>
              <a:t>opencv</a:t>
            </a:r>
            <a:r>
              <a:rPr lang="en-US" altLang="zh-TW" dirty="0">
                <a:latin typeface="微軟正黑體" panose="020B0604030504040204" pitchFamily="34" charset="-120"/>
                <a:ea typeface="微軟正黑體" panose="020B0604030504040204" pitchFamily="34" charset="-120"/>
              </a:rPr>
              <a:t> library</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zh-TW" altLang="en-US" dirty="0">
                <a:latin typeface="微軟正黑體" panose="020B0604030504040204" pitchFamily="34" charset="-120"/>
                <a:ea typeface="微軟正黑體" panose="020B0604030504040204" pitchFamily="34" charset="-120"/>
              </a:rPr>
              <a:t>利用 </a:t>
            </a:r>
            <a:r>
              <a:rPr lang="en-US" altLang="zh-TW" dirty="0" err="1">
                <a:latin typeface="微軟正黑體" panose="020B0604030504040204" pitchFamily="34" charset="-120"/>
                <a:ea typeface="微軟正黑體" panose="020B0604030504040204" pitchFamily="34" charset="-120"/>
              </a:rPr>
              <a:t>kitti</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dataset</a:t>
            </a:r>
            <a:r>
              <a:rPr lang="zh-TW" altLang="en-US" dirty="0">
                <a:latin typeface="微軟正黑體" panose="020B0604030504040204" pitchFamily="34" charset="-120"/>
                <a:ea typeface="微軟正黑體" panose="020B0604030504040204" pitchFamily="34" charset="-120"/>
              </a:rPr>
              <a:t>、圖片、</a:t>
            </a:r>
            <a:r>
              <a:rPr lang="en-US" altLang="zh-TW" dirty="0" err="1">
                <a:latin typeface="微軟正黑體" panose="020B0604030504040204" pitchFamily="34" charset="-120"/>
                <a:ea typeface="微軟正黑體" panose="020B0604030504040204" pitchFamily="34" charset="-120"/>
              </a:rPr>
              <a:t>github</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為基準，將 </a:t>
            </a:r>
            <a:r>
              <a:rPr lang="en-US" altLang="zh-TW" dirty="0" err="1">
                <a:latin typeface="微軟正黑體" panose="020B0604030504040204" pitchFamily="34" charset="-120"/>
                <a:ea typeface="微軟正黑體" panose="020B0604030504040204" pitchFamily="34" charset="-120"/>
              </a:rPr>
              <a:t>sgbm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演算法部分實作。</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zh-TW" altLang="en-US" dirty="0">
                <a:latin typeface="微軟正黑體" panose="020B0604030504040204" pitchFamily="34" charset="-120"/>
                <a:ea typeface="微軟正黑體" panose="020B0604030504040204" pitchFamily="34" charset="-120"/>
              </a:rPr>
              <a:t>在 </a:t>
            </a:r>
            <a:r>
              <a:rPr lang="en-US" altLang="zh-TW" dirty="0" err="1">
                <a:latin typeface="微軟正黑體" panose="020B0604030504040204" pitchFamily="34" charset="-120"/>
                <a:ea typeface="微軟正黑體" panose="020B0604030504040204" pitchFamily="34" charset="-120"/>
              </a:rPr>
              <a:t>opencv</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中整理出 </a:t>
            </a:r>
            <a:r>
              <a:rPr lang="en-US" altLang="zh-TW" dirty="0" err="1">
                <a:latin typeface="微軟正黑體" panose="020B0604030504040204" pitchFamily="34" charset="-120"/>
                <a:ea typeface="微軟正黑體" panose="020B0604030504040204" pitchFamily="34" charset="-120"/>
              </a:rPr>
              <a:t>sgbm</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所需用到的所有函式。</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zh-TW" altLang="en-US" dirty="0">
                <a:latin typeface="微軟正黑體" panose="020B0604030504040204" pitchFamily="34" charset="-120"/>
                <a:ea typeface="微軟正黑體" panose="020B0604030504040204" pitchFamily="34" charset="-120"/>
              </a:rPr>
              <a:t>將</a:t>
            </a:r>
            <a:r>
              <a:rPr lang="en-US" altLang="zh-TW" dirty="0">
                <a:latin typeface="微軟正黑體" panose="020B0604030504040204" pitchFamily="34" charset="-120"/>
                <a:ea typeface="微軟正黑體" panose="020B0604030504040204" pitchFamily="34" charset="-120"/>
              </a:rPr>
              <a:t>input</a:t>
            </a:r>
            <a:r>
              <a:rPr lang="zh-TW" altLang="en-US" dirty="0">
                <a:latin typeface="微軟正黑體" panose="020B0604030504040204" pitchFamily="34" charset="-120"/>
                <a:ea typeface="微軟正黑體" panose="020B0604030504040204" pitchFamily="34" charset="-120"/>
              </a:rPr>
              <a:t>所需用到的</a:t>
            </a:r>
            <a:r>
              <a:rPr lang="en-US" altLang="zh-TW" dirty="0">
                <a:latin typeface="微軟正黑體" panose="020B0604030504040204" pitchFamily="34" charset="-120"/>
                <a:ea typeface="微軟正黑體" panose="020B0604030504040204" pitchFamily="34" charset="-120"/>
              </a:rPr>
              <a:t>data write</a:t>
            </a:r>
            <a:r>
              <a:rPr lang="zh-TW" altLang="en-US" dirty="0">
                <a:latin typeface="微軟正黑體" panose="020B0604030504040204" pitchFamily="34" charset="-120"/>
                <a:ea typeface="微軟正黑體" panose="020B0604030504040204" pitchFamily="34" charset="-120"/>
              </a:rPr>
              <a:t>成</a:t>
            </a:r>
            <a:r>
              <a:rPr lang="en-US" altLang="zh-TW" dirty="0">
                <a:latin typeface="微軟正黑體" panose="020B0604030504040204" pitchFamily="34" charset="-120"/>
                <a:ea typeface="微軟正黑體" panose="020B0604030504040204" pitchFamily="34" charset="-120"/>
              </a:rPr>
              <a:t>.txt</a:t>
            </a:r>
            <a:r>
              <a:rPr lang="zh-TW" altLang="en-US" dirty="0">
                <a:latin typeface="微軟正黑體" panose="020B0604030504040204" pitchFamily="34" charset="-120"/>
                <a:ea typeface="微軟正黑體" panose="020B0604030504040204" pitchFamily="34" charset="-120"/>
              </a:rPr>
              <a:t>檔，再用</a:t>
            </a:r>
            <a:r>
              <a:rPr lang="en-US" altLang="zh-TW" dirty="0">
                <a:latin typeface="微軟正黑體" panose="020B0604030504040204" pitchFamily="34" charset="-120"/>
                <a:ea typeface="微軟正黑體" panose="020B0604030504040204" pitchFamily="34" charset="-120"/>
              </a:rPr>
              <a:t>read</a:t>
            </a:r>
            <a:r>
              <a:rPr lang="zh-TW" altLang="en-US" dirty="0">
                <a:latin typeface="微軟正黑體" panose="020B0604030504040204" pitchFamily="34" charset="-120"/>
                <a:ea typeface="微軟正黑體" panose="020B0604030504040204" pitchFamily="34" charset="-120"/>
              </a:rPr>
              <a:t>的方式得到自己演算法的</a:t>
            </a:r>
            <a:r>
              <a:rPr lang="en-US" altLang="zh-TW" dirty="0">
                <a:latin typeface="微軟正黑體" panose="020B0604030504040204" pitchFamily="34" charset="-120"/>
                <a:ea typeface="微軟正黑體" panose="020B0604030504040204" pitchFamily="34" charset="-120"/>
              </a:rPr>
              <a:t>input data</a:t>
            </a:r>
            <a:r>
              <a:rPr lang="zh-TW" altLang="en-US" dirty="0">
                <a:latin typeface="微軟正黑體" panose="020B0604030504040204" pitchFamily="34" charset="-120"/>
                <a:ea typeface="微軟正黑體" panose="020B0604030504040204" pitchFamily="34" charset="-120"/>
              </a:rPr>
              <a:t>，將</a:t>
            </a:r>
            <a:r>
              <a:rPr lang="en-US" altLang="zh-TW" dirty="0">
                <a:latin typeface="微軟正黑體" panose="020B0604030504040204" pitchFamily="34" charset="-120"/>
                <a:ea typeface="微軟正黑體" panose="020B0604030504040204" pitchFamily="34" charset="-120"/>
              </a:rPr>
              <a:t>top function</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output write</a:t>
            </a:r>
            <a:r>
              <a:rPr lang="zh-TW" altLang="en-US" dirty="0">
                <a:latin typeface="微軟正黑體" panose="020B0604030504040204" pitchFamily="34" charset="-120"/>
                <a:ea typeface="微軟正黑體" panose="020B0604030504040204" pitchFamily="34" charset="-120"/>
              </a:rPr>
              <a:t>成</a:t>
            </a:r>
            <a:r>
              <a:rPr lang="en-US" altLang="zh-TW" dirty="0">
                <a:latin typeface="微軟正黑體" panose="020B0604030504040204" pitchFamily="34" charset="-120"/>
                <a:ea typeface="微軟正黑體" panose="020B0604030504040204" pitchFamily="34" charset="-120"/>
              </a:rPr>
              <a:t>.txt</a:t>
            </a:r>
            <a:r>
              <a:rPr lang="zh-TW" altLang="en-US" dirty="0">
                <a:latin typeface="微軟正黑體" panose="020B0604030504040204" pitchFamily="34" charset="-120"/>
                <a:ea typeface="微軟正黑體" panose="020B0604030504040204" pitchFamily="34" charset="-120"/>
              </a:rPr>
              <a:t>檔，每此修改</a:t>
            </a:r>
            <a:r>
              <a:rPr lang="en-US" altLang="zh-TW" dirty="0">
                <a:latin typeface="微軟正黑體" panose="020B0604030504040204" pitchFamily="34" charset="-120"/>
                <a:ea typeface="微軟正黑體" panose="020B0604030504040204" pitchFamily="34" charset="-120"/>
              </a:rPr>
              <a:t>code</a:t>
            </a:r>
            <a:r>
              <a:rPr lang="zh-TW" altLang="en-US" dirty="0">
                <a:latin typeface="微軟正黑體" panose="020B0604030504040204" pitchFamily="34" charset="-120"/>
                <a:ea typeface="微軟正黑體" panose="020B0604030504040204" pitchFamily="34" charset="-120"/>
              </a:rPr>
              <a:t>或改變算法後，都要再確認一次答案是否相同。</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en-US" altLang="zh-TW" dirty="0">
                <a:latin typeface="微軟正黑體" panose="020B0604030504040204" pitchFamily="34" charset="-120"/>
                <a:ea typeface="微軟正黑體" panose="020B0604030504040204" pitchFamily="34" charset="-120"/>
              </a:rPr>
              <a:t>Self-contain code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不再 </a:t>
            </a:r>
            <a:r>
              <a:rPr lang="en-US" altLang="zh-TW" dirty="0">
                <a:latin typeface="微軟正黑體" panose="020B0604030504040204" pitchFamily="34" charset="-120"/>
                <a:ea typeface="微軟正黑體" panose="020B0604030504040204" pitchFamily="34" charset="-120"/>
              </a:rPr>
              <a:t>include </a:t>
            </a:r>
            <a:r>
              <a:rPr lang="en-US" altLang="zh-TW" dirty="0" err="1">
                <a:latin typeface="微軟正黑體" panose="020B0604030504040204" pitchFamily="34" charset="-120"/>
                <a:ea typeface="微軟正黑體" panose="020B0604030504040204" pitchFamily="34" charset="-120"/>
              </a:rPr>
              <a:t>opencv</a:t>
            </a:r>
            <a:r>
              <a:rPr lang="en-US" altLang="zh-TW" dirty="0">
                <a:latin typeface="微軟正黑體" panose="020B0604030504040204" pitchFamily="34" charset="-120"/>
                <a:ea typeface="微軟正黑體" panose="020B0604030504040204" pitchFamily="34" charset="-120"/>
              </a:rPr>
              <a:t> library)</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在 </a:t>
            </a:r>
            <a:r>
              <a:rPr lang="en-US" altLang="zh-TW" b="1" dirty="0" err="1">
                <a:latin typeface="微軟正黑體" panose="020B0604030504040204" pitchFamily="34" charset="-120"/>
                <a:ea typeface="微軟正黑體" panose="020B0604030504040204" pitchFamily="34" charset="-120"/>
              </a:rPr>
              <a:t>vitis_hls</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上驗證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使用自己寫的 </a:t>
            </a:r>
            <a:r>
              <a:rPr lang="en-US" altLang="zh-TW" b="1" dirty="0">
                <a:latin typeface="微軟正黑體" panose="020B0604030504040204" pitchFamily="34" charset="-120"/>
                <a:ea typeface="微軟正黑體" panose="020B0604030504040204" pitchFamily="34" charset="-120"/>
              </a:rPr>
              <a:t>testbench </a:t>
            </a:r>
            <a:r>
              <a:rPr lang="zh-TW" altLang="en-US" b="1" dirty="0">
                <a:latin typeface="微軟正黑體" panose="020B0604030504040204" pitchFamily="34" charset="-120"/>
                <a:ea typeface="微軟正黑體" panose="020B0604030504040204" pitchFamily="34" charset="-120"/>
              </a:rPr>
              <a:t>來測試</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a:t>
            </a:r>
          </a:p>
          <a:p>
            <a:pPr marL="457200" indent="-457200">
              <a:lnSpc>
                <a:spcPct val="150000"/>
              </a:lnSpc>
              <a:buAutoNum type="arabicPeriod"/>
            </a:pPr>
            <a:r>
              <a:rPr lang="en-US" altLang="zh-TW" dirty="0">
                <a:latin typeface="微軟正黑體" panose="020B0604030504040204" pitchFamily="34" charset="-120"/>
                <a:ea typeface="微軟正黑體" panose="020B0604030504040204" pitchFamily="34" charset="-120"/>
              </a:rPr>
              <a:t>C simulation -&gt;</a:t>
            </a:r>
            <a:r>
              <a:rPr lang="zh-TW" altLang="en-US" dirty="0">
                <a:latin typeface="微軟正黑體" panose="020B0604030504040204" pitchFamily="34" charset="-120"/>
                <a:ea typeface="微軟正黑體" panose="020B0604030504040204" pitchFamily="34" charset="-120"/>
              </a:rPr>
              <a:t>有些在</a:t>
            </a:r>
            <a:r>
              <a:rPr lang="en-US" altLang="zh-TW" dirty="0">
                <a:latin typeface="微軟正黑體" panose="020B0604030504040204" pitchFamily="34" charset="-120"/>
                <a:ea typeface="微軟正黑體" panose="020B0604030504040204" pitchFamily="34" charset="-120"/>
              </a:rPr>
              <a:t>vs code</a:t>
            </a:r>
            <a:r>
              <a:rPr lang="zh-TW" altLang="en-US" dirty="0">
                <a:latin typeface="微軟正黑體" panose="020B0604030504040204" pitchFamily="34" charset="-120"/>
                <a:ea typeface="微軟正黑體" panose="020B0604030504040204" pitchFamily="34" charset="-120"/>
              </a:rPr>
              <a:t>中可以的，不一定在</a:t>
            </a:r>
            <a:r>
              <a:rPr lang="en-US" altLang="zh-TW" dirty="0" err="1">
                <a:latin typeface="微軟正黑體" panose="020B0604030504040204" pitchFamily="34" charset="-120"/>
                <a:ea typeface="微軟正黑體" panose="020B0604030504040204" pitchFamily="34" charset="-120"/>
              </a:rPr>
              <a:t>vitis</a:t>
            </a:r>
            <a:r>
              <a:rPr lang="zh-TW" altLang="en-US" dirty="0">
                <a:latin typeface="微軟正黑體" panose="020B0604030504040204" pitchFamily="34" charset="-120"/>
                <a:ea typeface="微軟正黑體" panose="020B0604030504040204" pitchFamily="34" charset="-120"/>
              </a:rPr>
              <a:t>環境上也可以，因此需修改。</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en-US" altLang="zh-TW" dirty="0">
                <a:latin typeface="微軟正黑體" panose="020B0604030504040204" pitchFamily="34" charset="-120"/>
                <a:ea typeface="微軟正黑體" panose="020B0604030504040204" pitchFamily="34" charset="-120"/>
              </a:rPr>
              <a:t>Synthesis -&gt; </a:t>
            </a:r>
            <a:r>
              <a:rPr lang="zh-TW" altLang="en-US" dirty="0">
                <a:latin typeface="微軟正黑體" panose="020B0604030504040204" pitchFamily="34" charset="-120"/>
                <a:ea typeface="微軟正黑體" panose="020B0604030504040204" pitchFamily="34" charset="-120"/>
              </a:rPr>
              <a:t>合成時有些地方會發生錯誤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許多寫法在硬體上是不能和成的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，皆須改掉。</a:t>
            </a:r>
            <a:endParaRPr lang="en-US" altLang="zh-TW" dirty="0">
              <a:latin typeface="微軟正黑體" panose="020B0604030504040204" pitchFamily="34" charset="-120"/>
              <a:ea typeface="微軟正黑體" panose="020B0604030504040204" pitchFamily="34" charset="-120"/>
            </a:endParaRPr>
          </a:p>
          <a:p>
            <a:pPr marL="457200" indent="-457200">
              <a:lnSpc>
                <a:spcPct val="150000"/>
              </a:lnSpc>
              <a:buAutoNum type="arabicPeriod"/>
            </a:pPr>
            <a:r>
              <a:rPr lang="en-US" altLang="zh-TW" dirty="0">
                <a:latin typeface="微軟正黑體" panose="020B0604030504040204" pitchFamily="34" charset="-120"/>
                <a:ea typeface="微軟正黑體" panose="020B0604030504040204" pitchFamily="34" charset="-120"/>
              </a:rPr>
              <a:t>Co-simulation </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-&gt; </a:t>
            </a:r>
            <a:r>
              <a:rPr lang="zh-TW" altLang="en-US" dirty="0">
                <a:latin typeface="微軟正黑體" panose="020B0604030504040204" pitchFamily="34" charset="-120"/>
                <a:ea typeface="微軟正黑體" panose="020B0604030504040204" pitchFamily="34" charset="-120"/>
              </a:rPr>
              <a:t>最後的檢查及優化，並檢查各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 串接是否正確。</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b="1" dirty="0">
                <a:latin typeface="微軟正黑體" panose="020B0604030504040204" pitchFamily="34" charset="-120"/>
                <a:ea typeface="微軟正黑體" panose="020B0604030504040204" pitchFamily="34" charset="-120"/>
              </a:rPr>
              <a:t>在 </a:t>
            </a:r>
            <a:r>
              <a:rPr lang="en-US" altLang="zh-TW" b="1" dirty="0" err="1">
                <a:latin typeface="微軟正黑體" panose="020B0604030504040204" pitchFamily="34" charset="-120"/>
                <a:ea typeface="微軟正黑體" panose="020B0604030504040204" pitchFamily="34" charset="-120"/>
              </a:rPr>
              <a:t>vitis</a:t>
            </a:r>
            <a:r>
              <a:rPr lang="zh-TW" altLang="en-US" b="1" dirty="0">
                <a:latin typeface="微軟正黑體" panose="020B0604030504040204" pitchFamily="34" charset="-120"/>
                <a:ea typeface="微軟正黑體" panose="020B0604030504040204" pitchFamily="34" charset="-120"/>
              </a:rPr>
              <a:t> 上驗證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使用 </a:t>
            </a:r>
            <a:r>
              <a:rPr lang="en-US" altLang="zh-TW" b="1" dirty="0">
                <a:latin typeface="微軟正黑體" panose="020B0604030504040204" pitchFamily="34" charset="-120"/>
                <a:ea typeface="微軟正黑體" panose="020B0604030504040204" pitchFamily="34" charset="-120"/>
              </a:rPr>
              <a:t>host </a:t>
            </a:r>
            <a:r>
              <a:rPr lang="zh-TW" altLang="en-US" b="1" dirty="0">
                <a:latin typeface="微軟正黑體" panose="020B0604030504040204" pitchFamily="34" charset="-120"/>
                <a:ea typeface="微軟正黑體" panose="020B0604030504040204" pitchFamily="34" charset="-120"/>
              </a:rPr>
              <a:t>的 </a:t>
            </a:r>
            <a:r>
              <a:rPr lang="en-US" altLang="zh-TW" b="1" dirty="0" err="1">
                <a:latin typeface="微軟正黑體" panose="020B0604030504040204" pitchFamily="34" charset="-120"/>
                <a:ea typeface="微軟正黑體" panose="020B0604030504040204" pitchFamily="34" charset="-120"/>
              </a:rPr>
              <a:t>opencl</a:t>
            </a:r>
            <a:r>
              <a:rPr lang="en-US" altLang="zh-TW" b="1" dirty="0">
                <a:latin typeface="微軟正黑體" panose="020B0604030504040204" pitchFamily="34" charset="-120"/>
                <a:ea typeface="微軟正黑體" panose="020B0604030504040204" pitchFamily="34" charset="-120"/>
              </a:rPr>
              <a:t> code</a:t>
            </a:r>
            <a:r>
              <a:rPr lang="zh-TW" altLang="en-US" b="1" dirty="0">
                <a:latin typeface="微軟正黑體" panose="020B0604030504040204" pitchFamily="34" charset="-120"/>
                <a:ea typeface="微軟正黑體" panose="020B0604030504040204" pitchFamily="34" charset="-120"/>
              </a:rPr>
              <a:t> 來測試程式是否可以正確執行沒有錯誤，並確認最後的輸出是否正確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a:t>
            </a:r>
            <a:endParaRPr lang="en-US" altLang="zh-TW" b="1" dirty="0">
              <a:latin typeface="微軟正黑體" panose="020B0604030504040204" pitchFamily="34" charset="-120"/>
              <a:ea typeface="微軟正黑體" panose="020B0604030504040204" pitchFamily="34" charset="-120"/>
            </a:endParaRPr>
          </a:p>
          <a:p>
            <a:pPr marL="342900" indent="-342900">
              <a:lnSpc>
                <a:spcPct val="150000"/>
              </a:lnSpc>
              <a:buAutoNum type="arabicPeriod"/>
            </a:pPr>
            <a:r>
              <a:rPr lang="en-US" altLang="zh-TW" dirty="0">
                <a:latin typeface="微軟正黑體" panose="020B0604030504040204" pitchFamily="34" charset="-120"/>
                <a:ea typeface="微軟正黑體" panose="020B0604030504040204" pitchFamily="34" charset="-120"/>
              </a:rPr>
              <a:t>Emulation-SW</a:t>
            </a:r>
          </a:p>
          <a:p>
            <a:pPr marL="342900" indent="-342900">
              <a:lnSpc>
                <a:spcPct val="150000"/>
              </a:lnSpc>
              <a:buAutoNum type="arabicPeriod"/>
            </a:pPr>
            <a:r>
              <a:rPr lang="en-US" altLang="zh-TW" dirty="0">
                <a:latin typeface="微軟正黑體" panose="020B0604030504040204" pitchFamily="34" charset="-120"/>
                <a:ea typeface="微軟正黑體" panose="020B0604030504040204" pitchFamily="34" charset="-120"/>
              </a:rPr>
              <a:t>Emulation-HW</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-&gt; </a:t>
            </a:r>
            <a:r>
              <a:rPr lang="zh-TW" altLang="en-US" dirty="0">
                <a:latin typeface="微軟正黑體" panose="020B0604030504040204" pitchFamily="34" charset="-120"/>
                <a:ea typeface="微軟正黑體" panose="020B0604030504040204" pitchFamily="34" charset="-120"/>
              </a:rPr>
              <a:t>其實就是</a:t>
            </a:r>
            <a:r>
              <a:rPr lang="en-US" altLang="zh-TW" dirty="0" err="1">
                <a:latin typeface="微軟正黑體" panose="020B0604030504040204" pitchFamily="34" charset="-120"/>
                <a:ea typeface="微軟正黑體" panose="020B0604030504040204" pitchFamily="34" charset="-120"/>
              </a:rPr>
              <a:t>vitis_hls</a:t>
            </a:r>
            <a:r>
              <a:rPr lang="zh-TW" altLang="en-US" dirty="0">
                <a:latin typeface="微軟正黑體" panose="020B0604030504040204" pitchFamily="34" charset="-120"/>
                <a:ea typeface="微軟正黑體" panose="020B0604030504040204" pitchFamily="34" charset="-120"/>
              </a:rPr>
              <a:t>上的</a:t>
            </a:r>
            <a:r>
              <a:rPr lang="en-US" altLang="zh-TW" dirty="0">
                <a:latin typeface="微軟正黑體" panose="020B0604030504040204" pitchFamily="34" charset="-120"/>
                <a:ea typeface="微軟正黑體" panose="020B0604030504040204" pitchFamily="34" charset="-120"/>
              </a:rPr>
              <a:t>co-simulation</a:t>
            </a:r>
          </a:p>
          <a:p>
            <a:pPr marL="342900" indent="-342900">
              <a:lnSpc>
                <a:spcPct val="150000"/>
              </a:lnSpc>
              <a:buAutoNum type="arabicPeriod"/>
            </a:pPr>
            <a:r>
              <a:rPr lang="en-US" altLang="zh-TW" dirty="0">
                <a:latin typeface="微軟正黑體" panose="020B0604030504040204" pitchFamily="34" charset="-120"/>
                <a:ea typeface="微軟正黑體" panose="020B0604030504040204" pitchFamily="34" charset="-120"/>
              </a:rPr>
              <a:t>Hardware -&gt; </a:t>
            </a:r>
            <a:r>
              <a:rPr lang="zh-TW" altLang="en-US" dirty="0">
                <a:latin typeface="微軟正黑體" panose="020B0604030504040204" pitchFamily="34" charset="-120"/>
                <a:ea typeface="微軟正黑體" panose="020B0604030504040204" pitchFamily="34" charset="-120"/>
              </a:rPr>
              <a:t>跑在</a:t>
            </a:r>
            <a:r>
              <a:rPr lang="en-US" altLang="zh-TW" dirty="0" err="1">
                <a:latin typeface="微軟正黑體" panose="020B0604030504040204" pitchFamily="34" charset="-120"/>
                <a:ea typeface="微軟正黑體" panose="020B0604030504040204" pitchFamily="34" charset="-120"/>
              </a:rPr>
              <a:t>fpga</a:t>
            </a:r>
            <a:r>
              <a:rPr lang="zh-TW" altLang="en-US" dirty="0">
                <a:latin typeface="微軟正黑體" panose="020B0604030504040204" pitchFamily="34" charset="-120"/>
                <a:ea typeface="微軟正黑體" panose="020B0604030504040204" pitchFamily="34" charset="-120"/>
              </a:rPr>
              <a:t>板子上，確認線路連接正確性和資源的使用量是否有超過</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AutoNum type="arabicPeriod"/>
            </a:pPr>
            <a:r>
              <a:rPr lang="zh-TW" altLang="en-US" dirty="0">
                <a:latin typeface="微軟正黑體" panose="020B0604030504040204" pitchFamily="34" charset="-120"/>
                <a:ea typeface="微軟正黑體" panose="020B0604030504040204" pitchFamily="34" charset="-120"/>
              </a:rPr>
              <a:t>比較用硬體跑的時間是否有比用使用</a:t>
            </a:r>
            <a:r>
              <a:rPr lang="en-US" altLang="zh-TW" dirty="0" err="1">
                <a:latin typeface="微軟正黑體" panose="020B0604030504040204" pitchFamily="34" charset="-120"/>
                <a:ea typeface="微軟正黑體" panose="020B0604030504040204" pitchFamily="34" charset="-120"/>
              </a:rPr>
              <a:t>cpu</a:t>
            </a:r>
            <a:r>
              <a:rPr lang="zh-TW" altLang="en-US" dirty="0">
                <a:latin typeface="微軟正黑體" panose="020B0604030504040204" pitchFamily="34" charset="-120"/>
                <a:ea typeface="微軟正黑體" panose="020B0604030504040204" pitchFamily="34" charset="-120"/>
              </a:rPr>
              <a:t>跑得時間來的短，並進行優化，看是否可以在硬體上跑得更快。</a:t>
            </a:r>
            <a:endParaRPr lang="en-US" altLang="zh-TW" dirty="0">
              <a:latin typeface="微軟正黑體" panose="020B0604030504040204" pitchFamily="34" charset="-120"/>
              <a:ea typeface="微軟正黑體" panose="020B0604030504040204" pitchFamily="34" charset="-120"/>
            </a:endParaRPr>
          </a:p>
          <a:p>
            <a:pPr marL="342900" indent="-342900">
              <a:lnSpc>
                <a:spcPct val="150000"/>
              </a:lnSpc>
              <a:buAutoNum type="arabicPeriod"/>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12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2867597" cy="769441"/>
          </a:xfrm>
          <a:prstGeom prst="rect">
            <a:avLst/>
          </a:prstGeom>
          <a:noFill/>
        </p:spPr>
        <p:txBody>
          <a:bodyPr wrap="square" rtlCol="0">
            <a:spAutoFit/>
          </a:bodyPr>
          <a:lstStyle/>
          <a:p>
            <a:r>
              <a:rPr lang="en-US" altLang="zh-TW" sz="4400" b="1" dirty="0"/>
              <a:t>Co-simulation : runtime too long</a:t>
            </a:r>
            <a:r>
              <a:rPr lang="zh-TW" altLang="en-US" sz="4400" b="1" dirty="0"/>
              <a:t> </a:t>
            </a:r>
            <a:r>
              <a:rPr lang="en-US" altLang="zh-TW" sz="4400" b="1" dirty="0"/>
              <a:t>-&gt; </a:t>
            </a:r>
            <a:r>
              <a:rPr lang="en-US" altLang="zh-TW" sz="4400" b="1" dirty="0" err="1"/>
              <a:t>seperated</a:t>
            </a:r>
            <a:r>
              <a:rPr lang="en-US" altLang="zh-TW" sz="4400" b="1" dirty="0"/>
              <a:t> function</a:t>
            </a:r>
            <a:endParaRPr lang="zh-TW" altLang="en-US" sz="4400" b="1" dirty="0"/>
          </a:p>
        </p:txBody>
      </p:sp>
      <p:sp>
        <p:nvSpPr>
          <p:cNvPr id="7" name="文字方塊 6">
            <a:extLst>
              <a:ext uri="{FF2B5EF4-FFF2-40B4-BE49-F238E27FC236}">
                <a16:creationId xmlns:a16="http://schemas.microsoft.com/office/drawing/2014/main" id="{A915EA2F-9434-7BF9-5D93-D25267175A84}"/>
              </a:ext>
            </a:extLst>
          </p:cNvPr>
          <p:cNvSpPr txBox="1"/>
          <p:nvPr/>
        </p:nvSpPr>
        <p:spPr>
          <a:xfrm>
            <a:off x="1622566" y="2422761"/>
            <a:ext cx="14608034"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有些</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中用到許多</a:t>
            </a:r>
            <a:r>
              <a:rPr lang="en-US" altLang="zh-TW" sz="2000" dirty="0">
                <a:latin typeface="微軟正黑體" panose="020B0604030504040204" pitchFamily="34" charset="-120"/>
                <a:ea typeface="微軟正黑體" panose="020B0604030504040204" pitchFamily="34" charset="-120"/>
              </a:rPr>
              <a:t>nested</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for loop</a:t>
            </a:r>
            <a:r>
              <a:rPr lang="zh-TW" altLang="en-US" sz="2000" dirty="0">
                <a:latin typeface="微軟正黑體" panose="020B0604030504040204" pitchFamily="34" charset="-120"/>
                <a:ea typeface="微軟正黑體" panose="020B0604030504040204" pitchFamily="34" charset="-120"/>
              </a:rPr>
              <a:t>，因此導致跑的時間會很久。由於單一</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的驗證時間就已經很久，如果累積前面驗證過的</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，時間會越來越長。</a:t>
            </a:r>
          </a:p>
        </p:txBody>
      </p:sp>
      <p:sp>
        <p:nvSpPr>
          <p:cNvPr id="8" name="文字方塊 7">
            <a:extLst>
              <a:ext uri="{FF2B5EF4-FFF2-40B4-BE49-F238E27FC236}">
                <a16:creationId xmlns:a16="http://schemas.microsoft.com/office/drawing/2014/main" id="{88280816-7DEF-7445-392B-EF9BBB163511}"/>
              </a:ext>
            </a:extLst>
          </p:cNvPr>
          <p:cNvSpPr txBox="1"/>
          <p:nvPr/>
        </p:nvSpPr>
        <p:spPr>
          <a:xfrm>
            <a:off x="1585990" y="3539146"/>
            <a:ext cx="1472081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因此我是先分開驗證每個</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co-simulation</a:t>
            </a:r>
            <a:r>
              <a:rPr lang="zh-TW" altLang="en-US" sz="2000" dirty="0">
                <a:latin typeface="微軟正黑體" panose="020B0604030504040204" pitchFamily="34" charset="-120"/>
                <a:ea typeface="微軟正黑體" panose="020B0604030504040204" pitchFamily="34" charset="-120"/>
              </a:rPr>
              <a:t>，在</a:t>
            </a:r>
            <a:r>
              <a:rPr lang="en-US" altLang="zh-TW" sz="2000" dirty="0" err="1">
                <a:latin typeface="微軟正黑體" panose="020B0604030504040204" pitchFamily="34" charset="-120"/>
                <a:ea typeface="微軟正黑體" panose="020B0604030504040204" pitchFamily="34" charset="-120"/>
              </a:rPr>
              <a:t>vitis_hls</a:t>
            </a:r>
            <a:r>
              <a:rPr lang="zh-TW" altLang="en-US" sz="2000" dirty="0">
                <a:latin typeface="微軟正黑體" panose="020B0604030504040204" pitchFamily="34" charset="-120"/>
                <a:ea typeface="微軟正黑體" panose="020B0604030504040204" pitchFamily="34" charset="-120"/>
              </a:rPr>
              <a:t>中開了許多</a:t>
            </a:r>
            <a:r>
              <a:rPr lang="en-US" altLang="zh-TW" sz="2000" dirty="0">
                <a:latin typeface="微軟正黑體" panose="020B0604030504040204" pitchFamily="34" charset="-120"/>
                <a:ea typeface="微軟正黑體" panose="020B0604030504040204" pitchFamily="34" charset="-120"/>
              </a:rPr>
              <a:t>project</a:t>
            </a:r>
            <a:r>
              <a:rPr lang="zh-TW" altLang="en-US" sz="2000" dirty="0">
                <a:latin typeface="微軟正黑體" panose="020B0604030504040204" pitchFamily="34" charset="-120"/>
                <a:ea typeface="微軟正黑體" panose="020B0604030504040204" pitchFamily="34" charset="-120"/>
              </a:rPr>
              <a:t>一一驗證，並將前一級的</a:t>
            </a:r>
            <a:r>
              <a:rPr lang="en-US" altLang="zh-TW" sz="2000" dirty="0">
                <a:latin typeface="微軟正黑體" panose="020B0604030504040204" pitchFamily="34" charset="-120"/>
                <a:ea typeface="微軟正黑體" panose="020B0604030504040204" pitchFamily="34" charset="-120"/>
              </a:rPr>
              <a:t>output</a:t>
            </a:r>
            <a:r>
              <a:rPr lang="zh-TW" altLang="en-US" sz="2000" dirty="0">
                <a:latin typeface="微軟正黑體" panose="020B0604030504040204" pitchFamily="34" charset="-120"/>
                <a:ea typeface="微軟正黑體" panose="020B0604030504040204" pitchFamily="34" charset="-120"/>
              </a:rPr>
              <a:t>直接指定給新</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input</a:t>
            </a:r>
            <a:r>
              <a:rPr lang="zh-TW" altLang="en-US" sz="2000" dirty="0">
                <a:latin typeface="微軟正黑體" panose="020B0604030504040204" pitchFamily="34" charset="-120"/>
                <a:ea typeface="微軟正黑體" panose="020B0604030504040204" pitchFamily="34" charset="-120"/>
              </a:rPr>
              <a:t>，改變原本的</a:t>
            </a:r>
            <a:r>
              <a:rPr lang="en-US" altLang="zh-TW" sz="2000" dirty="0">
                <a:latin typeface="微軟正黑體" panose="020B0604030504040204" pitchFamily="34" charset="-120"/>
                <a:ea typeface="微軟正黑體" panose="020B0604030504040204" pitchFamily="34" charset="-120"/>
              </a:rPr>
              <a:t>interface</a:t>
            </a:r>
            <a:r>
              <a:rPr lang="zh-TW" altLang="en-US" sz="2000" dirty="0">
                <a:latin typeface="微軟正黑體" panose="020B0604030504040204" pitchFamily="34" charset="-120"/>
                <a:ea typeface="微軟正黑體" panose="020B0604030504040204" pitchFamily="34" charset="-120"/>
              </a:rPr>
              <a:t>，再看這一級的輸出和</a:t>
            </a:r>
            <a:r>
              <a:rPr lang="en-US" altLang="zh-TW" sz="2000" dirty="0">
                <a:latin typeface="微軟正黑體" panose="020B0604030504040204" pitchFamily="34" charset="-120"/>
                <a:ea typeface="微軟正黑體" panose="020B0604030504040204" pitchFamily="34" charset="-120"/>
              </a:rPr>
              <a:t>vs</a:t>
            </a:r>
            <a:r>
              <a:rPr lang="zh-TW" altLang="en-US" sz="2000" dirty="0">
                <a:latin typeface="微軟正黑體" panose="020B0604030504040204" pitchFamily="34" charset="-120"/>
                <a:ea typeface="微軟正黑體" panose="020B0604030504040204" pitchFamily="34" charset="-120"/>
              </a:rPr>
              <a:t>上的是否一致，分開驗證不但速跑得速度較快也可以較快驗證更改程式內容後的可行度。</a:t>
            </a:r>
          </a:p>
        </p:txBody>
      </p:sp>
      <p:sp>
        <p:nvSpPr>
          <p:cNvPr id="9" name="文字方塊 8">
            <a:extLst>
              <a:ext uri="{FF2B5EF4-FFF2-40B4-BE49-F238E27FC236}">
                <a16:creationId xmlns:a16="http://schemas.microsoft.com/office/drawing/2014/main" id="{33F7354B-A901-3D28-B89D-09A2E7D1520A}"/>
              </a:ext>
            </a:extLst>
          </p:cNvPr>
          <p:cNvSpPr txBox="1"/>
          <p:nvPr/>
        </p:nvSpPr>
        <p:spPr>
          <a:xfrm>
            <a:off x="1622566" y="5215207"/>
            <a:ext cx="8425383" cy="872418"/>
          </a:xfrm>
          <a:prstGeom prst="rect">
            <a:avLst/>
          </a:prstGeom>
          <a:noFill/>
        </p:spPr>
        <p:txBody>
          <a:bodyPr wrap="none" rtlCol="0">
            <a:spAutoFit/>
          </a:bodyPr>
          <a:lstStyle/>
          <a:p>
            <a:pPr>
              <a:lnSpc>
                <a:spcPct val="150000"/>
              </a:lnSpc>
            </a:pPr>
            <a:r>
              <a:rPr lang="en-US" altLang="zh-TW" dirty="0">
                <a:latin typeface="微軟正黑體" panose="020B0604030504040204" pitchFamily="34" charset="-120"/>
                <a:ea typeface="微軟正黑體" panose="020B0604030504040204" pitchFamily="34" charset="-120"/>
              </a:rPr>
              <a:t>Ex : </a:t>
            </a:r>
            <a:r>
              <a:rPr lang="zh-TW" altLang="en-US" dirty="0">
                <a:latin typeface="微軟正黑體" panose="020B0604030504040204" pitchFamily="34" charset="-120"/>
                <a:ea typeface="微軟正黑體" panose="020B0604030504040204" pitchFamily="34" charset="-120"/>
              </a:rPr>
              <a:t>驗證</a:t>
            </a:r>
            <a:r>
              <a:rPr lang="en-US" altLang="zh-TW" dirty="0">
                <a:latin typeface="微軟正黑體" panose="020B0604030504040204" pitchFamily="34" charset="-120"/>
                <a:ea typeface="微軟正黑體" panose="020B0604030504040204" pitchFamily="34" charset="-120"/>
              </a:rPr>
              <a:t>stereo_2_depth</a:t>
            </a:r>
            <a:r>
              <a:rPr lang="zh-TW" altLang="en-US" dirty="0">
                <a:latin typeface="微軟正黑體" panose="020B0604030504040204" pitchFamily="34" charset="-120"/>
                <a:ea typeface="微軟正黑體" panose="020B0604030504040204" pitchFamily="34" charset="-120"/>
              </a:rPr>
              <a:t>這個</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input</a:t>
            </a:r>
            <a:r>
              <a:rPr lang="zh-TW" altLang="en-US" dirty="0">
                <a:latin typeface="微軟正黑體" panose="020B0604030504040204" pitchFamily="34" charset="-120"/>
                <a:ea typeface="微軟正黑體" panose="020B0604030504040204" pitchFamily="34" charset="-120"/>
              </a:rPr>
              <a:t>的</a:t>
            </a:r>
            <a:r>
              <a:rPr lang="en-US" altLang="zh-TW" dirty="0" err="1">
                <a:latin typeface="微軟正黑體" panose="020B0604030504040204" pitchFamily="34" charset="-120"/>
                <a:ea typeface="微軟正黑體" panose="020B0604030504040204" pitchFamily="34" charset="-120"/>
              </a:rPr>
              <a:t>disp_data</a:t>
            </a:r>
            <a:r>
              <a:rPr lang="zh-TW" altLang="en-US" dirty="0">
                <a:latin typeface="微軟正黑體" panose="020B0604030504040204" pitchFamily="34" charset="-120"/>
                <a:ea typeface="微軟正黑體" panose="020B0604030504040204" pitchFamily="34" charset="-120"/>
              </a:rPr>
              <a:t>改成直接給</a:t>
            </a:r>
            <a:r>
              <a:rPr lang="en-US" altLang="zh-TW" dirty="0">
                <a:latin typeface="微軟正黑體" panose="020B0604030504040204" pitchFamily="34" charset="-120"/>
                <a:ea typeface="微軟正黑體" panose="020B0604030504040204" pitchFamily="34" charset="-120"/>
              </a:rPr>
              <a:t>.txt</a:t>
            </a:r>
            <a:r>
              <a:rPr lang="zh-TW" altLang="en-US" dirty="0">
                <a:latin typeface="微軟正黑體" panose="020B0604030504040204" pitchFamily="34" charset="-120"/>
                <a:ea typeface="微軟正黑體" panose="020B0604030504040204" pitchFamily="34" charset="-120"/>
              </a:rPr>
              <a:t>檔，</a:t>
            </a:r>
            <a:endParaRPr lang="en-US" altLang="zh-TW" dirty="0">
              <a:latin typeface="微軟正黑體" panose="020B0604030504040204" pitchFamily="34" charset="-120"/>
              <a:ea typeface="微軟正黑體" panose="020B0604030504040204" pitchFamily="34" charset="-120"/>
            </a:endParaRPr>
          </a:p>
          <a:p>
            <a:pPr>
              <a:lnSpc>
                <a:spcPct val="150000"/>
              </a:lnSpc>
            </a:pPr>
            <a:r>
              <a:rPr lang="zh-TW" altLang="en-US" dirty="0">
                <a:latin typeface="微軟正黑體" panose="020B0604030504040204" pitchFamily="34" charset="-120"/>
                <a:ea typeface="微軟正黑體" panose="020B0604030504040204" pitchFamily="34" charset="-120"/>
              </a:rPr>
              <a:t>不由上一個</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連接而來，因此也不需要原本</a:t>
            </a:r>
            <a:r>
              <a:rPr lang="en-US" altLang="zh-TW" dirty="0">
                <a:latin typeface="微軟正黑體" panose="020B0604030504040204" pitchFamily="34" charset="-120"/>
                <a:ea typeface="微軟正黑體" panose="020B0604030504040204" pitchFamily="34" charset="-120"/>
              </a:rPr>
              <a:t>top function</a:t>
            </a:r>
            <a:r>
              <a:rPr lang="zh-TW" altLang="en-US" dirty="0">
                <a:latin typeface="微軟正黑體" panose="020B0604030504040204" pitchFamily="34" charset="-120"/>
                <a:ea typeface="微軟正黑體" panose="020B0604030504040204" pitchFamily="34" charset="-120"/>
              </a:rPr>
              <a:t>中的左右兩張圖。</a:t>
            </a:r>
          </a:p>
        </p:txBody>
      </p:sp>
      <p:pic>
        <p:nvPicPr>
          <p:cNvPr id="11" name="圖片 10">
            <a:extLst>
              <a:ext uri="{FF2B5EF4-FFF2-40B4-BE49-F238E27FC236}">
                <a16:creationId xmlns:a16="http://schemas.microsoft.com/office/drawing/2014/main" id="{ECE2EA74-85D0-B2EE-46CB-BAE4B3EF8461}"/>
              </a:ext>
            </a:extLst>
          </p:cNvPr>
          <p:cNvPicPr>
            <a:picLocks noChangeAspect="1"/>
          </p:cNvPicPr>
          <p:nvPr/>
        </p:nvPicPr>
        <p:blipFill>
          <a:blip r:embed="rId6"/>
          <a:stretch>
            <a:fillRect/>
          </a:stretch>
        </p:blipFill>
        <p:spPr>
          <a:xfrm>
            <a:off x="2122489" y="6328902"/>
            <a:ext cx="6769117" cy="2957646"/>
          </a:xfrm>
          <a:prstGeom prst="rect">
            <a:avLst/>
          </a:prstGeom>
        </p:spPr>
      </p:pic>
      <p:pic>
        <p:nvPicPr>
          <p:cNvPr id="13" name="圖片 12">
            <a:extLst>
              <a:ext uri="{FF2B5EF4-FFF2-40B4-BE49-F238E27FC236}">
                <a16:creationId xmlns:a16="http://schemas.microsoft.com/office/drawing/2014/main" id="{D2D65BF8-1B00-EFC9-A7A8-5635ED0BF567}"/>
              </a:ext>
            </a:extLst>
          </p:cNvPr>
          <p:cNvPicPr>
            <a:picLocks noChangeAspect="1"/>
          </p:cNvPicPr>
          <p:nvPr/>
        </p:nvPicPr>
        <p:blipFill>
          <a:blip r:embed="rId7"/>
          <a:stretch>
            <a:fillRect/>
          </a:stretch>
        </p:blipFill>
        <p:spPr>
          <a:xfrm>
            <a:off x="10515600" y="5472823"/>
            <a:ext cx="6149834" cy="3751785"/>
          </a:xfrm>
          <a:prstGeom prst="rect">
            <a:avLst/>
          </a:prstGeom>
        </p:spPr>
      </p:pic>
      <p:cxnSp>
        <p:nvCxnSpPr>
          <p:cNvPr id="16" name="直線接點 15">
            <a:extLst>
              <a:ext uri="{FF2B5EF4-FFF2-40B4-BE49-F238E27FC236}">
                <a16:creationId xmlns:a16="http://schemas.microsoft.com/office/drawing/2014/main" id="{D3C9D633-5F70-144A-224F-9C56DE6DA999}"/>
              </a:ext>
            </a:extLst>
          </p:cNvPr>
          <p:cNvCxnSpPr/>
          <p:nvPr/>
        </p:nvCxnSpPr>
        <p:spPr>
          <a:xfrm>
            <a:off x="12496800" y="6438900"/>
            <a:ext cx="1905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9728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315397" cy="769441"/>
          </a:xfrm>
          <a:prstGeom prst="rect">
            <a:avLst/>
          </a:prstGeom>
          <a:noFill/>
        </p:spPr>
        <p:txBody>
          <a:bodyPr wrap="square" rtlCol="0">
            <a:spAutoFit/>
          </a:bodyPr>
          <a:lstStyle/>
          <a:p>
            <a:r>
              <a:rPr lang="en-US" altLang="zh-TW" sz="4400" b="1" dirty="0"/>
              <a:t>Co-simulation :  </a:t>
            </a:r>
            <a:r>
              <a:rPr lang="en-US" altLang="zh-TW" sz="4400" b="1" dirty="0" err="1">
                <a:solidFill>
                  <a:srgbClr val="000000"/>
                </a:solidFill>
                <a:ea typeface="細明體" panose="02020509000000000000" pitchFamily="49" charset="-120"/>
              </a:rPr>
              <a:t>calcPixelCostBT</a:t>
            </a:r>
            <a:r>
              <a:rPr lang="en-US" altLang="zh-TW" sz="4400" b="1" dirty="0">
                <a:solidFill>
                  <a:srgbClr val="000000"/>
                </a:solidFill>
                <a:ea typeface="細明體" panose="02020509000000000000" pitchFamily="49" charset="-120"/>
              </a:rPr>
              <a:t>__</a:t>
            </a:r>
            <a:r>
              <a:rPr lang="zh-TW" altLang="en-US" sz="4400" b="1" dirty="0">
                <a:solidFill>
                  <a:srgbClr val="000000"/>
                </a:solidFill>
                <a:ea typeface="細明體" panose="02020509000000000000" pitchFamily="49" charset="-120"/>
              </a:rPr>
              <a:t> </a:t>
            </a:r>
            <a:r>
              <a:rPr lang="en-US" altLang="zh-TW" sz="4400" b="1" dirty="0"/>
              <a:t>runtime too long -&gt; buffer </a:t>
            </a:r>
            <a:endParaRPr lang="zh-TW" altLang="en-US" sz="4400" b="1" dirty="0"/>
          </a:p>
        </p:txBody>
      </p:sp>
      <p:sp>
        <p:nvSpPr>
          <p:cNvPr id="7" name="文字方塊 6">
            <a:extLst>
              <a:ext uri="{FF2B5EF4-FFF2-40B4-BE49-F238E27FC236}">
                <a16:creationId xmlns:a16="http://schemas.microsoft.com/office/drawing/2014/main" id="{A915EA2F-9434-7BF9-5D93-D25267175A84}"/>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在獨立跑</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時，此 </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在跑</a:t>
            </a:r>
            <a:r>
              <a:rPr lang="en-US" altLang="zh-TW" sz="2000" dirty="0">
                <a:latin typeface="微軟正黑體" panose="020B0604030504040204" pitchFamily="34" charset="-120"/>
                <a:ea typeface="微軟正黑體" panose="020B0604030504040204" pitchFamily="34" charset="-120"/>
              </a:rPr>
              <a:t>co-sim</a:t>
            </a:r>
            <a:r>
              <a:rPr lang="zh-TW" altLang="en-US" sz="2000" dirty="0">
                <a:latin typeface="微軟正黑體" panose="020B0604030504040204" pitchFamily="34" charset="-120"/>
                <a:ea typeface="微軟正黑體" panose="020B0604030504040204" pitchFamily="34" charset="-120"/>
              </a:rPr>
              <a:t>時花了很長的時間，時間會一直跑但部會出現</a:t>
            </a:r>
            <a:r>
              <a:rPr lang="en-US" altLang="zh-TW" sz="2000" dirty="0">
                <a:latin typeface="微軟正黑體" panose="020B0604030504040204" pitchFamily="34" charset="-120"/>
                <a:ea typeface="微軟正黑體" panose="020B0604030504040204" pitchFamily="34" charset="-120"/>
              </a:rPr>
              <a:t>error message</a:t>
            </a:r>
            <a:r>
              <a:rPr lang="zh-TW" altLang="en-US" sz="2000" dirty="0">
                <a:latin typeface="微軟正黑體" panose="020B0604030504040204" pitchFamily="34" charset="-120"/>
                <a:ea typeface="微軟正黑體" panose="020B0604030504040204" pitchFamily="34" charset="-120"/>
              </a:rPr>
              <a:t>。</a:t>
            </a:r>
          </a:p>
        </p:txBody>
      </p:sp>
      <p:sp>
        <p:nvSpPr>
          <p:cNvPr id="8" name="文字方塊 7">
            <a:extLst>
              <a:ext uri="{FF2B5EF4-FFF2-40B4-BE49-F238E27FC236}">
                <a16:creationId xmlns:a16="http://schemas.microsoft.com/office/drawing/2014/main" id="{88280816-7DEF-7445-392B-EF9BBB163511}"/>
              </a:ext>
            </a:extLst>
          </p:cNvPr>
          <p:cNvSpPr txBox="1"/>
          <p:nvPr/>
        </p:nvSpPr>
        <p:spPr>
          <a:xfrm>
            <a:off x="1622566" y="3021844"/>
            <a:ext cx="14720810" cy="188243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原本以為是太多層</a:t>
            </a:r>
            <a:r>
              <a:rPr lang="en-US" altLang="zh-TW" sz="2000" dirty="0">
                <a:latin typeface="微軟正黑體" panose="020B0604030504040204" pitchFamily="34" charset="-120"/>
                <a:ea typeface="微軟正黑體" panose="020B0604030504040204" pitchFamily="34" charset="-120"/>
              </a:rPr>
              <a:t>for loop</a:t>
            </a:r>
            <a:r>
              <a:rPr lang="zh-TW" altLang="en-US" sz="2000" dirty="0">
                <a:latin typeface="微軟正黑體" panose="020B0604030504040204" pitchFamily="34" charset="-120"/>
                <a:ea typeface="微軟正黑體" panose="020B0604030504040204" pitchFamily="34" charset="-120"/>
              </a:rPr>
              <a:t>導致繞不出來，但後來仔細去算內部的</a:t>
            </a:r>
            <a:r>
              <a:rPr lang="en-US" altLang="zh-TW" sz="2000" dirty="0">
                <a:latin typeface="微軟正黑體" panose="020B0604030504040204" pitchFamily="34" charset="-120"/>
                <a:ea typeface="微軟正黑體" panose="020B0604030504040204" pitchFamily="34" charset="-120"/>
              </a:rPr>
              <a:t>for loop</a:t>
            </a:r>
            <a:r>
              <a:rPr lang="zh-TW" altLang="en-US" sz="2000" dirty="0">
                <a:latin typeface="微軟正黑體" panose="020B0604030504040204" pitchFamily="34" charset="-120"/>
                <a:ea typeface="微軟正黑體" panose="020B0604030504040204" pitchFamily="34" charset="-120"/>
              </a:rPr>
              <a:t>次數，發現其中一個</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我開的太小了，</a:t>
            </a:r>
            <a:r>
              <a:rPr lang="en-US" altLang="zh-TW" sz="2000" dirty="0">
                <a:latin typeface="微軟正黑體" panose="020B0604030504040204" pitchFamily="34" charset="-120"/>
                <a:ea typeface="微軟正黑體" panose="020B0604030504040204" pitchFamily="34" charset="-120"/>
              </a:rPr>
              <a:t>for loop</a:t>
            </a:r>
            <a:r>
              <a:rPr lang="zh-TW" altLang="en-US" sz="2000" dirty="0">
                <a:latin typeface="微軟正黑體" panose="020B0604030504040204" pitchFamily="34" charset="-120"/>
                <a:ea typeface="微軟正黑體" panose="020B0604030504040204" pitchFamily="34" charset="-120"/>
              </a:rPr>
              <a:t>會</a:t>
            </a:r>
            <a:r>
              <a:rPr lang="en-US" altLang="zh-TW" sz="2000" dirty="0">
                <a:latin typeface="微軟正黑體" panose="020B0604030504040204" pitchFamily="34" charset="-120"/>
                <a:ea typeface="微軟正黑體" panose="020B0604030504040204" pitchFamily="34" charset="-120"/>
              </a:rPr>
              <a:t>run</a:t>
            </a:r>
            <a:r>
              <a:rPr lang="zh-TW" altLang="en-US" sz="2000" dirty="0">
                <a:latin typeface="微軟正黑體" panose="020B0604030504040204" pitchFamily="34" charset="-120"/>
                <a:ea typeface="微軟正黑體" panose="020B0604030504040204" pitchFamily="34" charset="-120"/>
              </a:rPr>
              <a:t>超過</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的大小，因此我改大後，就可以正常跑了，</a:t>
            </a:r>
            <a:r>
              <a:rPr lang="en-US" altLang="zh-TW" sz="2000" dirty="0">
                <a:latin typeface="微軟正黑體" panose="020B0604030504040204" pitchFamily="34" charset="-120"/>
                <a:ea typeface="微軟正黑體" panose="020B0604030504040204" pitchFamily="34" charset="-120"/>
              </a:rPr>
              <a:t>co-sim</a:t>
            </a:r>
            <a:r>
              <a:rPr lang="zh-TW" altLang="en-US" sz="2000" dirty="0">
                <a:latin typeface="微軟正黑體" panose="020B0604030504040204" pitchFamily="34" charset="-120"/>
                <a:ea typeface="微軟正黑體" panose="020B0604030504040204" pitchFamily="34" charset="-120"/>
              </a:rPr>
              <a:t>全部跑完也不會花過長的時間，所以推測這邊是因為</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開不夠大而導致</a:t>
            </a:r>
            <a:r>
              <a:rPr lang="en-US" altLang="zh-TW" sz="2000" dirty="0">
                <a:latin typeface="微軟正黑體" panose="020B0604030504040204" pitchFamily="34" charset="-120"/>
                <a:ea typeface="微軟正黑體" panose="020B0604030504040204" pitchFamily="34" charset="-120"/>
              </a:rPr>
              <a:t>stall</a:t>
            </a:r>
            <a:r>
              <a:rPr lang="zh-TW" altLang="en-US" sz="2000" dirty="0">
                <a:latin typeface="微軟正黑體" panose="020B0604030504040204" pitchFamily="34" charset="-120"/>
                <a:ea typeface="微軟正黑體" panose="020B0604030504040204" pitchFamily="34" charset="-120"/>
              </a:rPr>
              <a:t>住，而在</a:t>
            </a:r>
            <a:r>
              <a:rPr lang="en-US" altLang="zh-TW" sz="2000" dirty="0">
                <a:latin typeface="微軟正黑體" panose="020B0604030504040204" pitchFamily="34" charset="-120"/>
                <a:ea typeface="微軟正黑體" panose="020B0604030504040204" pitchFamily="34" charset="-120"/>
              </a:rPr>
              <a:t>vs</a:t>
            </a:r>
            <a:r>
              <a:rPr lang="zh-TW" altLang="en-US" sz="2000" dirty="0">
                <a:latin typeface="微軟正黑體" panose="020B0604030504040204" pitchFamily="34" charset="-120"/>
                <a:ea typeface="微軟正黑體" panose="020B0604030504040204" pitchFamily="34" charset="-120"/>
              </a:rPr>
              <a:t>上會測不出這個</a:t>
            </a:r>
            <a:r>
              <a:rPr lang="en-US" altLang="zh-TW" sz="2000" dirty="0">
                <a:latin typeface="微軟正黑體" panose="020B0604030504040204" pitchFamily="34" charset="-120"/>
                <a:ea typeface="微軟正黑體" panose="020B0604030504040204" pitchFamily="34" charset="-120"/>
              </a:rPr>
              <a:t>error</a:t>
            </a:r>
            <a:r>
              <a:rPr lang="zh-TW" altLang="en-US" sz="2000" dirty="0">
                <a:latin typeface="微軟正黑體" panose="020B0604030504040204" pitchFamily="34" charset="-120"/>
                <a:ea typeface="微軟正黑體" panose="020B0604030504040204" pitchFamily="34" charset="-120"/>
              </a:rPr>
              <a:t>是因為</a:t>
            </a:r>
            <a:r>
              <a:rPr lang="en-US" altLang="zh-TW" sz="2000" dirty="0">
                <a:latin typeface="微軟正黑體" panose="020B0604030504040204" pitchFamily="34" charset="-120"/>
                <a:ea typeface="微軟正黑體" panose="020B0604030504040204" pitchFamily="34" charset="-120"/>
              </a:rPr>
              <a:t>cost</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pointer</a:t>
            </a:r>
            <a:r>
              <a:rPr lang="zh-TW" altLang="en-US" sz="2000" dirty="0">
                <a:latin typeface="微軟正黑體" panose="020B0604030504040204" pitchFamily="34" charset="-120"/>
                <a:ea typeface="微軟正黑體" panose="020B0604030504040204" pitchFamily="34" charset="-120"/>
              </a:rPr>
              <a:t>，如果給的空間大小不夠，</a:t>
            </a:r>
            <a:r>
              <a:rPr lang="en-US" altLang="zh-TW" sz="2000" dirty="0">
                <a:latin typeface="微軟正黑體" panose="020B0604030504040204" pitchFamily="34" charset="-120"/>
                <a:ea typeface="微軟正黑體" panose="020B0604030504040204" pitchFamily="34" charset="-120"/>
              </a:rPr>
              <a:t>c</a:t>
            </a:r>
            <a:r>
              <a:rPr lang="zh-TW" altLang="en-US" sz="2000" dirty="0">
                <a:latin typeface="微軟正黑體" panose="020B0604030504040204" pitchFamily="34" charset="-120"/>
                <a:ea typeface="微軟正黑體" panose="020B0604030504040204" pitchFamily="34" charset="-120"/>
              </a:rPr>
              <a:t>會自動再往下分配給你</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動態分配</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，但在</a:t>
            </a:r>
            <a:r>
              <a:rPr lang="en-US" altLang="zh-TW" sz="2000" dirty="0" err="1">
                <a:latin typeface="微軟正黑體" panose="020B0604030504040204" pitchFamily="34" charset="-120"/>
                <a:ea typeface="微軟正黑體" panose="020B0604030504040204" pitchFamily="34" charset="-120"/>
              </a:rPr>
              <a:t>hls</a:t>
            </a:r>
            <a:r>
              <a:rPr lang="zh-TW" altLang="en-US" sz="2000" dirty="0">
                <a:latin typeface="微軟正黑體" panose="020B0604030504040204" pitchFamily="34" charset="-120"/>
                <a:ea typeface="微軟正黑體" panose="020B0604030504040204" pitchFamily="34" charset="-120"/>
              </a:rPr>
              <a:t>中是不可以的，只能靜態分配。</a:t>
            </a:r>
          </a:p>
        </p:txBody>
      </p:sp>
      <p:sp>
        <p:nvSpPr>
          <p:cNvPr id="21" name="文字方塊 20">
            <a:extLst>
              <a:ext uri="{FF2B5EF4-FFF2-40B4-BE49-F238E27FC236}">
                <a16:creationId xmlns:a16="http://schemas.microsoft.com/office/drawing/2014/main" id="{E000862C-D853-127E-8251-DD53DD8208DB}"/>
              </a:ext>
            </a:extLst>
          </p:cNvPr>
          <p:cNvSpPr txBox="1"/>
          <p:nvPr/>
        </p:nvSpPr>
        <p:spPr>
          <a:xfrm>
            <a:off x="1115787" y="5005921"/>
            <a:ext cx="104547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原專案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pic>
        <p:nvPicPr>
          <p:cNvPr id="24" name="圖片 23">
            <a:extLst>
              <a:ext uri="{FF2B5EF4-FFF2-40B4-BE49-F238E27FC236}">
                <a16:creationId xmlns:a16="http://schemas.microsoft.com/office/drawing/2014/main" id="{7F8B4EE3-A7B3-E933-EDAF-3D47FC57B149}"/>
              </a:ext>
            </a:extLst>
          </p:cNvPr>
          <p:cNvPicPr>
            <a:picLocks noChangeAspect="1"/>
          </p:cNvPicPr>
          <p:nvPr/>
        </p:nvPicPr>
        <p:blipFill>
          <a:blip r:embed="rId6"/>
          <a:stretch>
            <a:fillRect/>
          </a:stretch>
        </p:blipFill>
        <p:spPr>
          <a:xfrm>
            <a:off x="1610289" y="5921279"/>
            <a:ext cx="3928990" cy="653298"/>
          </a:xfrm>
          <a:prstGeom prst="rect">
            <a:avLst/>
          </a:prstGeom>
        </p:spPr>
      </p:pic>
      <p:pic>
        <p:nvPicPr>
          <p:cNvPr id="26" name="圖片 25">
            <a:extLst>
              <a:ext uri="{FF2B5EF4-FFF2-40B4-BE49-F238E27FC236}">
                <a16:creationId xmlns:a16="http://schemas.microsoft.com/office/drawing/2014/main" id="{F5048D29-8124-EA29-8F30-C0A380916DB4}"/>
              </a:ext>
            </a:extLst>
          </p:cNvPr>
          <p:cNvPicPr>
            <a:picLocks noChangeAspect="1"/>
          </p:cNvPicPr>
          <p:nvPr/>
        </p:nvPicPr>
        <p:blipFill>
          <a:blip r:embed="rId7"/>
          <a:stretch>
            <a:fillRect/>
          </a:stretch>
        </p:blipFill>
        <p:spPr>
          <a:xfrm>
            <a:off x="6837896" y="5915482"/>
            <a:ext cx="4114800" cy="653298"/>
          </a:xfrm>
          <a:prstGeom prst="rect">
            <a:avLst/>
          </a:prstGeom>
        </p:spPr>
      </p:pic>
      <p:pic>
        <p:nvPicPr>
          <p:cNvPr id="28" name="圖片 27">
            <a:extLst>
              <a:ext uri="{FF2B5EF4-FFF2-40B4-BE49-F238E27FC236}">
                <a16:creationId xmlns:a16="http://schemas.microsoft.com/office/drawing/2014/main" id="{338F867C-22D9-2A31-CB1A-1F7694F1E8F3}"/>
              </a:ext>
            </a:extLst>
          </p:cNvPr>
          <p:cNvPicPr>
            <a:picLocks noChangeAspect="1"/>
          </p:cNvPicPr>
          <p:nvPr/>
        </p:nvPicPr>
        <p:blipFill>
          <a:blip r:embed="rId8"/>
          <a:stretch>
            <a:fillRect/>
          </a:stretch>
        </p:blipFill>
        <p:spPr>
          <a:xfrm>
            <a:off x="1576846" y="7074007"/>
            <a:ext cx="9057040" cy="369332"/>
          </a:xfrm>
          <a:prstGeom prst="rect">
            <a:avLst/>
          </a:prstGeom>
        </p:spPr>
      </p:pic>
      <p:pic>
        <p:nvPicPr>
          <p:cNvPr id="30" name="圖片 29">
            <a:extLst>
              <a:ext uri="{FF2B5EF4-FFF2-40B4-BE49-F238E27FC236}">
                <a16:creationId xmlns:a16="http://schemas.microsoft.com/office/drawing/2014/main" id="{3CB068BD-6C56-235B-05EC-48874A9EEA20}"/>
              </a:ext>
            </a:extLst>
          </p:cNvPr>
          <p:cNvPicPr>
            <a:picLocks noChangeAspect="1"/>
          </p:cNvPicPr>
          <p:nvPr/>
        </p:nvPicPr>
        <p:blipFill>
          <a:blip r:embed="rId9"/>
          <a:stretch>
            <a:fillRect/>
          </a:stretch>
        </p:blipFill>
        <p:spPr>
          <a:xfrm>
            <a:off x="1638527" y="7959332"/>
            <a:ext cx="6701045" cy="1335523"/>
          </a:xfrm>
          <a:prstGeom prst="rect">
            <a:avLst/>
          </a:prstGeom>
        </p:spPr>
      </p:pic>
      <p:pic>
        <p:nvPicPr>
          <p:cNvPr id="32" name="圖片 31">
            <a:extLst>
              <a:ext uri="{FF2B5EF4-FFF2-40B4-BE49-F238E27FC236}">
                <a16:creationId xmlns:a16="http://schemas.microsoft.com/office/drawing/2014/main" id="{EC9D0EF8-D15A-9017-CF3A-8E5EA30CB633}"/>
              </a:ext>
            </a:extLst>
          </p:cNvPr>
          <p:cNvPicPr>
            <a:picLocks noChangeAspect="1"/>
          </p:cNvPicPr>
          <p:nvPr/>
        </p:nvPicPr>
        <p:blipFill>
          <a:blip r:embed="rId10"/>
          <a:stretch>
            <a:fillRect/>
          </a:stretch>
        </p:blipFill>
        <p:spPr>
          <a:xfrm>
            <a:off x="11431732" y="5162331"/>
            <a:ext cx="5448580" cy="3925786"/>
          </a:xfrm>
          <a:prstGeom prst="rect">
            <a:avLst/>
          </a:prstGeom>
        </p:spPr>
      </p:pic>
      <p:sp>
        <p:nvSpPr>
          <p:cNvPr id="33" name="矩形 32">
            <a:extLst>
              <a:ext uri="{FF2B5EF4-FFF2-40B4-BE49-F238E27FC236}">
                <a16:creationId xmlns:a16="http://schemas.microsoft.com/office/drawing/2014/main" id="{2606D01F-1099-435C-A535-95752128C6C6}"/>
              </a:ext>
            </a:extLst>
          </p:cNvPr>
          <p:cNvSpPr/>
          <p:nvPr/>
        </p:nvSpPr>
        <p:spPr>
          <a:xfrm>
            <a:off x="11887200" y="8464696"/>
            <a:ext cx="4953000" cy="205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接點 36">
            <a:extLst>
              <a:ext uri="{FF2B5EF4-FFF2-40B4-BE49-F238E27FC236}">
                <a16:creationId xmlns:a16="http://schemas.microsoft.com/office/drawing/2014/main" id="{EEC406FE-670C-D545-294E-D5E3D647481A}"/>
              </a:ext>
            </a:extLst>
          </p:cNvPr>
          <p:cNvCxnSpPr/>
          <p:nvPr/>
        </p:nvCxnSpPr>
        <p:spPr>
          <a:xfrm>
            <a:off x="6105366" y="7352859"/>
            <a:ext cx="115772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8" name="直線接點 37">
            <a:extLst>
              <a:ext uri="{FF2B5EF4-FFF2-40B4-BE49-F238E27FC236}">
                <a16:creationId xmlns:a16="http://schemas.microsoft.com/office/drawing/2014/main" id="{7FB040F0-D8B5-82EF-13B3-902E4C929810}"/>
              </a:ext>
            </a:extLst>
          </p:cNvPr>
          <p:cNvCxnSpPr/>
          <p:nvPr/>
        </p:nvCxnSpPr>
        <p:spPr>
          <a:xfrm>
            <a:off x="3923205" y="8390631"/>
            <a:ext cx="115772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9" name="箭號: 向右 38">
            <a:extLst>
              <a:ext uri="{FF2B5EF4-FFF2-40B4-BE49-F238E27FC236}">
                <a16:creationId xmlns:a16="http://schemas.microsoft.com/office/drawing/2014/main" id="{A27B7635-C41E-D120-5213-316B83730C41}"/>
              </a:ext>
            </a:extLst>
          </p:cNvPr>
          <p:cNvSpPr/>
          <p:nvPr/>
        </p:nvSpPr>
        <p:spPr>
          <a:xfrm>
            <a:off x="5858554" y="6094127"/>
            <a:ext cx="762000" cy="3678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a:extLst>
              <a:ext uri="{FF2B5EF4-FFF2-40B4-BE49-F238E27FC236}">
                <a16:creationId xmlns:a16="http://schemas.microsoft.com/office/drawing/2014/main" id="{955F7464-D107-962E-0A75-D403FD20C150}"/>
              </a:ext>
            </a:extLst>
          </p:cNvPr>
          <p:cNvSpPr txBox="1"/>
          <p:nvPr/>
        </p:nvSpPr>
        <p:spPr>
          <a:xfrm>
            <a:off x="3176708" y="5330292"/>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原本大小</a:t>
            </a:r>
          </a:p>
        </p:txBody>
      </p:sp>
      <p:sp>
        <p:nvSpPr>
          <p:cNvPr id="45" name="文字方塊 44">
            <a:extLst>
              <a:ext uri="{FF2B5EF4-FFF2-40B4-BE49-F238E27FC236}">
                <a16:creationId xmlns:a16="http://schemas.microsoft.com/office/drawing/2014/main" id="{0FD63474-070D-2681-01D1-6FBE31D053D3}"/>
              </a:ext>
            </a:extLst>
          </p:cNvPr>
          <p:cNvSpPr txBox="1"/>
          <p:nvPr/>
        </p:nvSpPr>
        <p:spPr>
          <a:xfrm>
            <a:off x="8221758" y="5288154"/>
            <a:ext cx="1338828"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更改後大小</a:t>
            </a:r>
          </a:p>
        </p:txBody>
      </p:sp>
      <p:cxnSp>
        <p:nvCxnSpPr>
          <p:cNvPr id="46" name="直線接點 45">
            <a:extLst>
              <a:ext uri="{FF2B5EF4-FFF2-40B4-BE49-F238E27FC236}">
                <a16:creationId xmlns:a16="http://schemas.microsoft.com/office/drawing/2014/main" id="{1C074EE8-446A-6146-7238-D488438A5460}"/>
              </a:ext>
            </a:extLst>
          </p:cNvPr>
          <p:cNvCxnSpPr/>
          <p:nvPr/>
        </p:nvCxnSpPr>
        <p:spPr>
          <a:xfrm>
            <a:off x="9560586" y="6219271"/>
            <a:ext cx="115772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7" name="直線接點 46">
            <a:extLst>
              <a:ext uri="{FF2B5EF4-FFF2-40B4-BE49-F238E27FC236}">
                <a16:creationId xmlns:a16="http://schemas.microsoft.com/office/drawing/2014/main" id="{2B49D54B-78E7-2D6B-1691-E1723F0BCCE7}"/>
              </a:ext>
            </a:extLst>
          </p:cNvPr>
          <p:cNvCxnSpPr/>
          <p:nvPr/>
        </p:nvCxnSpPr>
        <p:spPr>
          <a:xfrm>
            <a:off x="4284704" y="6252126"/>
            <a:ext cx="115772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4370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12" name="圖片 11">
            <a:extLst>
              <a:ext uri="{FF2B5EF4-FFF2-40B4-BE49-F238E27FC236}">
                <a16:creationId xmlns:a16="http://schemas.microsoft.com/office/drawing/2014/main" id="{72CC1202-E2BB-AA21-BD81-12280F22AB27}"/>
              </a:ext>
            </a:extLst>
          </p:cNvPr>
          <p:cNvPicPr>
            <a:picLocks noChangeAspect="1"/>
          </p:cNvPicPr>
          <p:nvPr/>
        </p:nvPicPr>
        <p:blipFill>
          <a:blip r:embed="rId6"/>
          <a:stretch>
            <a:fillRect/>
          </a:stretch>
        </p:blipFill>
        <p:spPr>
          <a:xfrm>
            <a:off x="1585990" y="2268366"/>
            <a:ext cx="3743297" cy="6223559"/>
          </a:xfrm>
          <a:prstGeom prst="rect">
            <a:avLst/>
          </a:prstGeom>
        </p:spPr>
      </p:pic>
      <p:pic>
        <p:nvPicPr>
          <p:cNvPr id="16" name="圖片 15">
            <a:extLst>
              <a:ext uri="{FF2B5EF4-FFF2-40B4-BE49-F238E27FC236}">
                <a16:creationId xmlns:a16="http://schemas.microsoft.com/office/drawing/2014/main" id="{BEFB9A93-4505-3C76-CC30-2E111C69A010}"/>
              </a:ext>
            </a:extLst>
          </p:cNvPr>
          <p:cNvPicPr>
            <a:picLocks noChangeAspect="1"/>
          </p:cNvPicPr>
          <p:nvPr/>
        </p:nvPicPr>
        <p:blipFill>
          <a:blip r:embed="rId7"/>
          <a:stretch>
            <a:fillRect/>
          </a:stretch>
        </p:blipFill>
        <p:spPr>
          <a:xfrm>
            <a:off x="6068147" y="1562125"/>
            <a:ext cx="5514253" cy="5602079"/>
          </a:xfrm>
          <a:prstGeom prst="rect">
            <a:avLst/>
          </a:prstGeom>
        </p:spPr>
      </p:pic>
      <p:pic>
        <p:nvPicPr>
          <p:cNvPr id="18" name="圖片 17">
            <a:extLst>
              <a:ext uri="{FF2B5EF4-FFF2-40B4-BE49-F238E27FC236}">
                <a16:creationId xmlns:a16="http://schemas.microsoft.com/office/drawing/2014/main" id="{FF265217-F5C8-9FC9-E413-6AA34B854C1B}"/>
              </a:ext>
            </a:extLst>
          </p:cNvPr>
          <p:cNvPicPr>
            <a:picLocks noChangeAspect="1"/>
          </p:cNvPicPr>
          <p:nvPr/>
        </p:nvPicPr>
        <p:blipFill>
          <a:blip r:embed="rId8"/>
          <a:stretch>
            <a:fillRect/>
          </a:stretch>
        </p:blipFill>
        <p:spPr>
          <a:xfrm>
            <a:off x="6068147" y="7135275"/>
            <a:ext cx="5514253" cy="2022231"/>
          </a:xfrm>
          <a:prstGeom prst="rect">
            <a:avLst/>
          </a:prstGeom>
        </p:spPr>
      </p:pic>
      <p:pic>
        <p:nvPicPr>
          <p:cNvPr id="20" name="圖片 19">
            <a:extLst>
              <a:ext uri="{FF2B5EF4-FFF2-40B4-BE49-F238E27FC236}">
                <a16:creationId xmlns:a16="http://schemas.microsoft.com/office/drawing/2014/main" id="{1EEB12A9-9D23-E795-6BF2-EC6584EA4919}"/>
              </a:ext>
            </a:extLst>
          </p:cNvPr>
          <p:cNvPicPr>
            <a:picLocks noChangeAspect="1"/>
          </p:cNvPicPr>
          <p:nvPr/>
        </p:nvPicPr>
        <p:blipFill>
          <a:blip r:embed="rId9"/>
          <a:stretch>
            <a:fillRect/>
          </a:stretch>
        </p:blipFill>
        <p:spPr>
          <a:xfrm>
            <a:off x="11871272" y="2781300"/>
            <a:ext cx="5580811" cy="4184353"/>
          </a:xfrm>
          <a:prstGeom prst="rect">
            <a:avLst/>
          </a:prstGeom>
        </p:spPr>
      </p:pic>
      <p:sp>
        <p:nvSpPr>
          <p:cNvPr id="9" name="文字方塊 8">
            <a:extLst>
              <a:ext uri="{FF2B5EF4-FFF2-40B4-BE49-F238E27FC236}">
                <a16:creationId xmlns:a16="http://schemas.microsoft.com/office/drawing/2014/main" id="{EDAC440F-8801-0B77-627C-F2246A865A64}"/>
              </a:ext>
            </a:extLst>
          </p:cNvPr>
          <p:cNvSpPr txBox="1"/>
          <p:nvPr/>
        </p:nvSpPr>
        <p:spPr>
          <a:xfrm>
            <a:off x="1902488" y="1593940"/>
            <a:ext cx="173797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開新測試專案 </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D61DAE9A-CD81-A78B-C5A4-282119088E79}"/>
              </a:ext>
            </a:extLst>
          </p:cNvPr>
          <p:cNvSpPr txBox="1"/>
          <p:nvPr/>
        </p:nvSpPr>
        <p:spPr>
          <a:xfrm>
            <a:off x="2465205" y="8735095"/>
            <a:ext cx="1426609" cy="461665"/>
          </a:xfrm>
          <a:prstGeom prst="rect">
            <a:avLst/>
          </a:prstGeom>
          <a:noFill/>
        </p:spPr>
        <p:txBody>
          <a:bodyPr wrap="none" rtlCol="0">
            <a:spAutoFit/>
          </a:bodyPr>
          <a:lstStyle/>
          <a:p>
            <a:r>
              <a:rPr lang="en-US" altLang="zh-TW" sz="2400" dirty="0"/>
              <a:t>testbench</a:t>
            </a:r>
            <a:endParaRPr lang="zh-TW" altLang="en-US" sz="2400" dirty="0"/>
          </a:p>
        </p:txBody>
      </p:sp>
      <p:sp>
        <p:nvSpPr>
          <p:cNvPr id="11" name="等腰三角形 10">
            <a:extLst>
              <a:ext uri="{FF2B5EF4-FFF2-40B4-BE49-F238E27FC236}">
                <a16:creationId xmlns:a16="http://schemas.microsoft.com/office/drawing/2014/main" id="{D259A51B-0107-81F2-842F-154720BA0C4D}"/>
              </a:ext>
            </a:extLst>
          </p:cNvPr>
          <p:cNvSpPr/>
          <p:nvPr/>
        </p:nvSpPr>
        <p:spPr>
          <a:xfrm>
            <a:off x="2209800" y="8854010"/>
            <a:ext cx="152400" cy="22383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0F842B8-89FE-808B-2D79-2A4683D340BC}"/>
              </a:ext>
            </a:extLst>
          </p:cNvPr>
          <p:cNvSpPr txBox="1"/>
          <p:nvPr/>
        </p:nvSpPr>
        <p:spPr>
          <a:xfrm>
            <a:off x="13451441" y="7613149"/>
            <a:ext cx="1211807" cy="461665"/>
          </a:xfrm>
          <a:prstGeom prst="rect">
            <a:avLst/>
          </a:prstGeom>
          <a:noFill/>
        </p:spPr>
        <p:txBody>
          <a:bodyPr wrap="none" rtlCol="0">
            <a:spAutoFit/>
          </a:bodyPr>
          <a:lstStyle/>
          <a:p>
            <a:r>
              <a:rPr lang="en-US" altLang="zh-TW" sz="2400" dirty="0"/>
              <a:t>Test.cpp</a:t>
            </a:r>
            <a:endParaRPr lang="zh-TW" altLang="en-US" sz="2400" dirty="0"/>
          </a:p>
        </p:txBody>
      </p:sp>
      <p:sp>
        <p:nvSpPr>
          <p:cNvPr id="14" name="等腰三角形 13">
            <a:extLst>
              <a:ext uri="{FF2B5EF4-FFF2-40B4-BE49-F238E27FC236}">
                <a16:creationId xmlns:a16="http://schemas.microsoft.com/office/drawing/2014/main" id="{74B25540-BF5A-1E56-D23B-5AAC0F6FE2C4}"/>
              </a:ext>
            </a:extLst>
          </p:cNvPr>
          <p:cNvSpPr/>
          <p:nvPr/>
        </p:nvSpPr>
        <p:spPr>
          <a:xfrm>
            <a:off x="14246408" y="7293921"/>
            <a:ext cx="228600" cy="2217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EFFFBFDA-D264-DBC2-2C37-A835201703D7}"/>
              </a:ext>
            </a:extLst>
          </p:cNvPr>
          <p:cNvSpPr/>
          <p:nvPr/>
        </p:nvSpPr>
        <p:spPr>
          <a:xfrm rot="1759625">
            <a:off x="13106400" y="7694895"/>
            <a:ext cx="228600" cy="221793"/>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E042E02B-4658-F38A-A0AE-D719687A1EC5}"/>
              </a:ext>
            </a:extLst>
          </p:cNvPr>
          <p:cNvSpPr/>
          <p:nvPr/>
        </p:nvSpPr>
        <p:spPr>
          <a:xfrm>
            <a:off x="1981200" y="4644876"/>
            <a:ext cx="2590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802FEDDE-6BCD-38B4-B358-5B35F5CCDD5D}"/>
              </a:ext>
            </a:extLst>
          </p:cNvPr>
          <p:cNvCxnSpPr/>
          <p:nvPr/>
        </p:nvCxnSpPr>
        <p:spPr>
          <a:xfrm>
            <a:off x="6172200" y="2628900"/>
            <a:ext cx="5181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616A8C56-ADDF-FCF9-FFAC-28D9169C7D83}"/>
              </a:ext>
            </a:extLst>
          </p:cNvPr>
          <p:cNvCxnSpPr>
            <a:cxnSpLocks/>
          </p:cNvCxnSpPr>
          <p:nvPr/>
        </p:nvCxnSpPr>
        <p:spPr>
          <a:xfrm>
            <a:off x="6689672" y="6819900"/>
            <a:ext cx="207332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9" name="矩形 28">
            <a:extLst>
              <a:ext uri="{FF2B5EF4-FFF2-40B4-BE49-F238E27FC236}">
                <a16:creationId xmlns:a16="http://schemas.microsoft.com/office/drawing/2014/main" id="{72B6335D-9DB4-D87E-8BD3-DF53FBFEEE5F}"/>
              </a:ext>
            </a:extLst>
          </p:cNvPr>
          <p:cNvSpPr/>
          <p:nvPr/>
        </p:nvSpPr>
        <p:spPr>
          <a:xfrm>
            <a:off x="12496800" y="6362700"/>
            <a:ext cx="1295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9601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Co-simulation : whole project’s runtime too long - &gt; resize</a:t>
            </a:r>
            <a:endParaRPr lang="zh-TW" altLang="en-US" sz="4400" b="1" dirty="0"/>
          </a:p>
        </p:txBody>
      </p:sp>
      <p:sp>
        <p:nvSpPr>
          <p:cNvPr id="7" name="文字方塊 6">
            <a:extLst>
              <a:ext uri="{FF2B5EF4-FFF2-40B4-BE49-F238E27FC236}">
                <a16:creationId xmlns:a16="http://schemas.microsoft.com/office/drawing/2014/main" id="{A915EA2F-9434-7BF9-5D93-D25267175A84}"/>
              </a:ext>
            </a:extLst>
          </p:cNvPr>
          <p:cNvSpPr txBox="1"/>
          <p:nvPr/>
        </p:nvSpPr>
        <p:spPr>
          <a:xfrm>
            <a:off x="1585990" y="2401992"/>
            <a:ext cx="1510181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分開驗證各個</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co-sim</a:t>
            </a:r>
            <a:r>
              <a:rPr lang="zh-TW" altLang="en-US" sz="2000" dirty="0">
                <a:latin typeface="微軟正黑體" panose="020B0604030504040204" pitchFamily="34" charset="-120"/>
                <a:ea typeface="微軟正黑體" panose="020B0604030504040204" pitchFamily="34" charset="-120"/>
              </a:rPr>
              <a:t>可以成功後，為了驗證</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和</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間的串接不會出問題，因此需要將整個</a:t>
            </a:r>
            <a:r>
              <a:rPr lang="en-US" altLang="zh-TW" sz="2000" dirty="0">
                <a:latin typeface="微軟正黑體" panose="020B0604030504040204" pitchFamily="34" charset="-120"/>
                <a:ea typeface="微軟正黑體" panose="020B0604030504040204" pitchFamily="34" charset="-120"/>
              </a:rPr>
              <a:t>project</a:t>
            </a:r>
            <a:r>
              <a:rPr lang="zh-TW" altLang="en-US" sz="2000" dirty="0">
                <a:latin typeface="微軟正黑體" panose="020B0604030504040204" pitchFamily="34" charset="-120"/>
                <a:ea typeface="微軟正黑體" panose="020B0604030504040204" pitchFamily="34" charset="-120"/>
              </a:rPr>
              <a:t>合在一起跑。雖然是只計算一張圖片，但由於整個演算法會計算左右兩張圖的</a:t>
            </a:r>
            <a:r>
              <a:rPr lang="en-US" altLang="zh-TW" sz="2000" dirty="0">
                <a:latin typeface="微軟正黑體" panose="020B0604030504040204" pitchFamily="34" charset="-120"/>
                <a:ea typeface="微軟正黑體" panose="020B0604030504040204" pitchFamily="34" charset="-120"/>
              </a:rPr>
              <a:t>pixel</a:t>
            </a:r>
            <a:r>
              <a:rPr lang="zh-TW" altLang="en-US" sz="2000" dirty="0">
                <a:latin typeface="微軟正黑體" panose="020B0604030504040204" pitchFamily="34" charset="-120"/>
                <a:ea typeface="微軟正黑體" panose="020B0604030504040204" pitchFamily="34" charset="-120"/>
              </a:rPr>
              <a:t>，因此要完整跑完所需花的時間太長了，會超過</a:t>
            </a:r>
            <a:r>
              <a:rPr lang="en-US" altLang="zh-TW" sz="2000" dirty="0">
                <a:latin typeface="微軟正黑體" panose="020B0604030504040204" pitchFamily="34" charset="-120"/>
                <a:ea typeface="微軟正黑體" panose="020B0604030504040204" pitchFamily="34" charset="-120"/>
              </a:rPr>
              <a:t>server</a:t>
            </a:r>
            <a:r>
              <a:rPr lang="zh-TW" altLang="en-US" sz="2000" dirty="0">
                <a:latin typeface="微軟正黑體" panose="020B0604030504040204" pitchFamily="34" charset="-120"/>
                <a:ea typeface="微軟正黑體" panose="020B0604030504040204" pitchFamily="34" charset="-120"/>
              </a:rPr>
              <a:t>系統維護的時間，無法有效驗證</a:t>
            </a:r>
            <a:r>
              <a:rPr lang="en-US" altLang="zh-TW" sz="2000" dirty="0">
                <a:latin typeface="微軟正黑體" panose="020B0604030504040204" pitchFamily="34" charset="-120"/>
                <a:ea typeface="微軟正黑體" panose="020B0604030504040204" pitchFamily="34" charset="-120"/>
              </a:rPr>
              <a:t>co-simulation</a:t>
            </a:r>
            <a:r>
              <a:rPr lang="zh-TW" altLang="en-US" sz="2000" dirty="0">
                <a:latin typeface="微軟正黑體" panose="020B0604030504040204" pitchFamily="34" charset="-120"/>
                <a:ea typeface="微軟正黑體" panose="020B0604030504040204" pitchFamily="34" charset="-120"/>
              </a:rPr>
              <a:t>的可行性。</a:t>
            </a:r>
          </a:p>
        </p:txBody>
      </p:sp>
      <p:sp>
        <p:nvSpPr>
          <p:cNvPr id="8" name="文字方塊 7">
            <a:extLst>
              <a:ext uri="{FF2B5EF4-FFF2-40B4-BE49-F238E27FC236}">
                <a16:creationId xmlns:a16="http://schemas.microsoft.com/office/drawing/2014/main" id="{88280816-7DEF-7445-392B-EF9BBB163511}"/>
              </a:ext>
            </a:extLst>
          </p:cNvPr>
          <p:cNvSpPr txBox="1"/>
          <p:nvPr/>
        </p:nvSpPr>
        <p:spPr>
          <a:xfrm>
            <a:off x="1585990" y="4113250"/>
            <a:ext cx="1487321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將圖片</a:t>
            </a:r>
            <a:r>
              <a:rPr lang="en-US" altLang="zh-TW" sz="2000" dirty="0">
                <a:latin typeface="微軟正黑體" panose="020B0604030504040204" pitchFamily="34" charset="-120"/>
                <a:ea typeface="微軟正黑體" panose="020B0604030504040204" pitchFamily="34" charset="-120"/>
              </a:rPr>
              <a:t>resize</a:t>
            </a:r>
            <a:r>
              <a:rPr lang="zh-TW" altLang="en-US" sz="2000" dirty="0">
                <a:latin typeface="微軟正黑體" panose="020B0604030504040204" pitchFamily="34" charset="-120"/>
                <a:ea typeface="微軟正黑體" panose="020B0604030504040204" pitchFamily="34" charset="-120"/>
              </a:rPr>
              <a:t>，原本的左右兩張圖片的</a:t>
            </a:r>
            <a:r>
              <a:rPr lang="en-US" altLang="zh-TW" sz="2000" dirty="0">
                <a:latin typeface="微軟正黑體" panose="020B0604030504040204" pitchFamily="34" charset="-120"/>
                <a:ea typeface="微軟正黑體" panose="020B0604030504040204" pitchFamily="34" charset="-120"/>
              </a:rPr>
              <a:t>column*row</a:t>
            </a:r>
            <a:r>
              <a:rPr lang="zh-TW" altLang="en-US" sz="2000" dirty="0">
                <a:latin typeface="微軟正黑體" panose="020B0604030504040204" pitchFamily="34" charset="-120"/>
                <a:ea typeface="微軟正黑體" panose="020B0604030504040204" pitchFamily="34" charset="-120"/>
              </a:rPr>
              <a:t>為</a:t>
            </a:r>
            <a:r>
              <a:rPr lang="en-US" altLang="zh-TW" sz="2000" dirty="0">
                <a:latin typeface="微軟正黑體" panose="020B0604030504040204" pitchFamily="34" charset="-120"/>
                <a:ea typeface="微軟正黑體" panose="020B0604030504040204" pitchFamily="34" charset="-120"/>
              </a:rPr>
              <a:t>1241*376</a:t>
            </a:r>
            <a:r>
              <a:rPr lang="zh-TW" altLang="en-US" sz="2000" dirty="0">
                <a:latin typeface="微軟正黑體" panose="020B0604030504040204" pitchFamily="34" charset="-120"/>
                <a:ea typeface="微軟正黑體" panose="020B0604030504040204" pitchFamily="34" charset="-120"/>
              </a:rPr>
              <a:t>，我將</a:t>
            </a:r>
            <a:r>
              <a:rPr lang="en-US" altLang="zh-TW" sz="2000" dirty="0">
                <a:latin typeface="微軟正黑體" panose="020B0604030504040204" pitchFamily="34" charset="-120"/>
                <a:ea typeface="微軟正黑體" panose="020B0604030504040204" pitchFamily="34" charset="-120"/>
              </a:rPr>
              <a:t>row</a:t>
            </a:r>
            <a:r>
              <a:rPr lang="zh-TW" altLang="en-US" sz="2000" dirty="0">
                <a:latin typeface="微軟正黑體" panose="020B0604030504040204" pitchFamily="34" charset="-120"/>
                <a:ea typeface="微軟正黑體" panose="020B0604030504040204" pitchFamily="34" charset="-120"/>
              </a:rPr>
              <a:t>由</a:t>
            </a:r>
            <a:r>
              <a:rPr lang="en-US" altLang="zh-TW" sz="2000" dirty="0">
                <a:latin typeface="微軟正黑體" panose="020B0604030504040204" pitchFamily="34" charset="-120"/>
                <a:ea typeface="微軟正黑體" panose="020B0604030504040204" pitchFamily="34" charset="-120"/>
              </a:rPr>
              <a:t>376</a:t>
            </a:r>
            <a:r>
              <a:rPr lang="zh-TW" altLang="en-US" sz="2000" dirty="0">
                <a:latin typeface="微軟正黑體" panose="020B0604030504040204" pitchFamily="34" charset="-120"/>
                <a:ea typeface="微軟正黑體" panose="020B0604030504040204" pitchFamily="34" charset="-120"/>
              </a:rPr>
              <a:t>改成</a:t>
            </a:r>
            <a:r>
              <a:rPr lang="en-US" altLang="zh-TW" sz="2000" dirty="0">
                <a:latin typeface="微軟正黑體" panose="020B0604030504040204" pitchFamily="34" charset="-120"/>
                <a:ea typeface="微軟正黑體" panose="020B0604030504040204" pitchFamily="34" charset="-120"/>
              </a:rPr>
              <a:t>10</a:t>
            </a:r>
            <a:r>
              <a:rPr lang="zh-TW" altLang="en-US" sz="2000" dirty="0">
                <a:latin typeface="微軟正黑體" panose="020B0604030504040204" pitchFamily="34" charset="-120"/>
                <a:ea typeface="微軟正黑體" panose="020B0604030504040204" pitchFamily="34" charset="-120"/>
              </a:rPr>
              <a:t>，並將程式中所有</a:t>
            </a:r>
            <a:r>
              <a:rPr lang="en-US" altLang="zh-TW" sz="2000" dirty="0">
                <a:latin typeface="微軟正黑體" panose="020B0604030504040204" pitchFamily="34" charset="-120"/>
                <a:ea typeface="微軟正黑體" panose="020B0604030504040204" pitchFamily="34" charset="-120"/>
              </a:rPr>
              <a:t>row</a:t>
            </a:r>
            <a:r>
              <a:rPr lang="zh-TW" altLang="en-US" sz="2000" dirty="0">
                <a:latin typeface="微軟正黑體" panose="020B0604030504040204" pitchFamily="34" charset="-120"/>
                <a:ea typeface="微軟正黑體" panose="020B0604030504040204" pitchFamily="34" charset="-120"/>
              </a:rPr>
              <a:t>的數值改掉，並確認其中是否由被寫死的內容，確認每個</a:t>
            </a:r>
            <a:r>
              <a:rPr lang="en-US" altLang="zh-TW" sz="2000" dirty="0">
                <a:latin typeface="微軟正黑體" panose="020B0604030504040204" pitchFamily="34" charset="-120"/>
                <a:ea typeface="微軟正黑體" panose="020B0604030504040204" pitchFamily="34" charset="-120"/>
              </a:rPr>
              <a:t>for loop</a:t>
            </a:r>
            <a:r>
              <a:rPr lang="zh-TW" altLang="en-US" sz="2000" dirty="0">
                <a:latin typeface="微軟正黑體" panose="020B0604030504040204" pitchFamily="34" charset="-120"/>
                <a:ea typeface="微軟正黑體" panose="020B0604030504040204" pitchFamily="34" charset="-120"/>
              </a:rPr>
              <a:t>的次數是否是由</a:t>
            </a:r>
            <a:r>
              <a:rPr lang="en-US" altLang="zh-TW" sz="2000" dirty="0">
                <a:latin typeface="微軟正黑體" panose="020B0604030504040204" pitchFamily="34" charset="-120"/>
                <a:ea typeface="微軟正黑體" panose="020B0604030504040204" pitchFamily="34" charset="-120"/>
              </a:rPr>
              <a:t>row</a:t>
            </a:r>
            <a:r>
              <a:rPr lang="zh-TW" altLang="en-US" sz="2000" dirty="0">
                <a:latin typeface="微軟正黑體" panose="020B0604030504040204" pitchFamily="34" charset="-120"/>
                <a:ea typeface="微軟正黑體" panose="020B0604030504040204" pitchFamily="34" charset="-120"/>
              </a:rPr>
              <a:t>訂出來的。</a:t>
            </a:r>
            <a:r>
              <a:rPr lang="en-US" altLang="zh-TW" sz="2000" dirty="0">
                <a:latin typeface="微軟正黑體" panose="020B0604030504040204" pitchFamily="34" charset="-120"/>
                <a:ea typeface="微軟正黑體" panose="020B0604030504040204" pitchFamily="34" charset="-120"/>
              </a:rPr>
              <a:t>Resize</a:t>
            </a:r>
            <a:r>
              <a:rPr lang="zh-TW" altLang="en-US" sz="2000" dirty="0">
                <a:latin typeface="微軟正黑體" panose="020B0604030504040204" pitchFamily="34" charset="-120"/>
                <a:ea typeface="微軟正黑體" panose="020B0604030504040204" pitchFamily="34" charset="-120"/>
              </a:rPr>
              <a:t>後的</a:t>
            </a:r>
            <a:r>
              <a:rPr lang="en-US" altLang="zh-TW" sz="2000" dirty="0">
                <a:latin typeface="微軟正黑體" panose="020B0604030504040204" pitchFamily="34" charset="-120"/>
                <a:ea typeface="微軟正黑體" panose="020B0604030504040204" pitchFamily="34" charset="-120"/>
              </a:rPr>
              <a:t>co-simulation</a:t>
            </a:r>
            <a:r>
              <a:rPr lang="zh-TW" altLang="en-US" sz="2000" dirty="0">
                <a:latin typeface="微軟正黑體" panose="020B0604030504040204" pitchFamily="34" charset="-120"/>
                <a:ea typeface="微軟正黑體" panose="020B0604030504040204" pitchFamily="34" charset="-120"/>
              </a:rPr>
              <a:t>速度變得快很多，可以完整地跑完，而且也成功驗證了每個</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的傳輸連接沒問題</a:t>
            </a:r>
            <a:r>
              <a:rPr lang="zh-TW" altLang="en-US" sz="2000" dirty="0"/>
              <a:t>。</a:t>
            </a:r>
          </a:p>
        </p:txBody>
      </p:sp>
      <p:pic>
        <p:nvPicPr>
          <p:cNvPr id="10" name="圖片 9">
            <a:extLst>
              <a:ext uri="{FF2B5EF4-FFF2-40B4-BE49-F238E27FC236}">
                <a16:creationId xmlns:a16="http://schemas.microsoft.com/office/drawing/2014/main" id="{3A129F74-DDF0-0819-DC11-87E9729BD042}"/>
              </a:ext>
            </a:extLst>
          </p:cNvPr>
          <p:cNvPicPr>
            <a:picLocks noChangeAspect="1"/>
          </p:cNvPicPr>
          <p:nvPr/>
        </p:nvPicPr>
        <p:blipFill>
          <a:blip r:embed="rId6"/>
          <a:stretch>
            <a:fillRect/>
          </a:stretch>
        </p:blipFill>
        <p:spPr>
          <a:xfrm>
            <a:off x="10134010" y="6200538"/>
            <a:ext cx="6248400" cy="3265325"/>
          </a:xfrm>
          <a:prstGeom prst="rect">
            <a:avLst/>
          </a:prstGeom>
        </p:spPr>
      </p:pic>
      <p:pic>
        <p:nvPicPr>
          <p:cNvPr id="12" name="圖片 11">
            <a:extLst>
              <a:ext uri="{FF2B5EF4-FFF2-40B4-BE49-F238E27FC236}">
                <a16:creationId xmlns:a16="http://schemas.microsoft.com/office/drawing/2014/main" id="{46E5C442-1994-7550-86A2-C28795C2DA1D}"/>
              </a:ext>
            </a:extLst>
          </p:cNvPr>
          <p:cNvPicPr>
            <a:picLocks noChangeAspect="1"/>
          </p:cNvPicPr>
          <p:nvPr/>
        </p:nvPicPr>
        <p:blipFill>
          <a:blip r:embed="rId7"/>
          <a:stretch>
            <a:fillRect/>
          </a:stretch>
        </p:blipFill>
        <p:spPr>
          <a:xfrm>
            <a:off x="2116492" y="6229178"/>
            <a:ext cx="6400800" cy="3236685"/>
          </a:xfrm>
          <a:prstGeom prst="rect">
            <a:avLst/>
          </a:prstGeom>
        </p:spPr>
      </p:pic>
      <p:sp>
        <p:nvSpPr>
          <p:cNvPr id="15" name="文字方塊 14">
            <a:extLst>
              <a:ext uri="{FF2B5EF4-FFF2-40B4-BE49-F238E27FC236}">
                <a16:creationId xmlns:a16="http://schemas.microsoft.com/office/drawing/2014/main" id="{2E44807F-BEAB-A33B-865C-84FBA9C969B1}"/>
              </a:ext>
            </a:extLst>
          </p:cNvPr>
          <p:cNvSpPr txBox="1"/>
          <p:nvPr/>
        </p:nvSpPr>
        <p:spPr>
          <a:xfrm>
            <a:off x="1585990" y="5751943"/>
            <a:ext cx="4028282"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Ex</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top function</a:t>
            </a:r>
            <a:r>
              <a:rPr lang="zh-TW" altLang="en-US" dirty="0">
                <a:latin typeface="微軟正黑體" panose="020B0604030504040204" pitchFamily="34" charset="-120"/>
                <a:ea typeface="微軟正黑體" panose="020B0604030504040204" pitchFamily="34" charset="-120"/>
              </a:rPr>
              <a:t>的</a:t>
            </a:r>
            <a:r>
              <a:rPr lang="en-US" altLang="zh-TW" dirty="0">
                <a:latin typeface="微軟正黑體" panose="020B0604030504040204" pitchFamily="34" charset="-120"/>
                <a:ea typeface="微軟正黑體" panose="020B0604030504040204" pitchFamily="34" charset="-120"/>
              </a:rPr>
              <a:t>rows</a:t>
            </a:r>
            <a:r>
              <a:rPr lang="zh-TW" altLang="en-US" dirty="0">
                <a:latin typeface="微軟正黑體" panose="020B0604030504040204" pitchFamily="34" charset="-120"/>
                <a:ea typeface="微軟正黑體" panose="020B0604030504040204" pitchFamily="34" charset="-120"/>
              </a:rPr>
              <a:t>從</a:t>
            </a:r>
            <a:r>
              <a:rPr lang="en-US" altLang="zh-TW" dirty="0">
                <a:latin typeface="微軟正黑體" panose="020B0604030504040204" pitchFamily="34" charset="-120"/>
                <a:ea typeface="微軟正黑體" panose="020B0604030504040204" pitchFamily="34" charset="-120"/>
              </a:rPr>
              <a:t>376</a:t>
            </a:r>
            <a:r>
              <a:rPr lang="zh-TW" altLang="en-US" dirty="0">
                <a:latin typeface="微軟正黑體" panose="020B0604030504040204" pitchFamily="34" charset="-120"/>
                <a:ea typeface="微軟正黑體" panose="020B0604030504040204" pitchFamily="34" charset="-120"/>
              </a:rPr>
              <a:t>改為</a:t>
            </a:r>
            <a:r>
              <a:rPr lang="en-US" altLang="zh-TW" dirty="0">
                <a:latin typeface="微軟正黑體" panose="020B0604030504040204" pitchFamily="34" charset="-120"/>
                <a:ea typeface="微軟正黑體" panose="020B0604030504040204" pitchFamily="34" charset="-120"/>
              </a:rPr>
              <a:t>10</a:t>
            </a:r>
            <a:endParaRPr lang="zh-TW" altLang="en-US" dirty="0">
              <a:latin typeface="微軟正黑體" panose="020B0604030504040204" pitchFamily="34" charset="-120"/>
              <a:ea typeface="微軟正黑體" panose="020B0604030504040204" pitchFamily="34" charset="-120"/>
            </a:endParaRPr>
          </a:p>
        </p:txBody>
      </p:sp>
      <p:sp>
        <p:nvSpPr>
          <p:cNvPr id="16" name="箭號: 向右 15">
            <a:extLst>
              <a:ext uri="{FF2B5EF4-FFF2-40B4-BE49-F238E27FC236}">
                <a16:creationId xmlns:a16="http://schemas.microsoft.com/office/drawing/2014/main" id="{543EDC3B-B652-B1FF-4283-89E3B253C421}"/>
              </a:ext>
            </a:extLst>
          </p:cNvPr>
          <p:cNvSpPr/>
          <p:nvPr/>
        </p:nvSpPr>
        <p:spPr>
          <a:xfrm>
            <a:off x="8763000" y="7277100"/>
            <a:ext cx="11430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左 19">
            <a:extLst>
              <a:ext uri="{FF2B5EF4-FFF2-40B4-BE49-F238E27FC236}">
                <a16:creationId xmlns:a16="http://schemas.microsoft.com/office/drawing/2014/main" id="{7E310917-D194-C8F1-872D-F0CE98F8FEA7}"/>
              </a:ext>
            </a:extLst>
          </p:cNvPr>
          <p:cNvSpPr/>
          <p:nvPr/>
        </p:nvSpPr>
        <p:spPr>
          <a:xfrm>
            <a:off x="11811000" y="7847520"/>
            <a:ext cx="381000" cy="152400"/>
          </a:xfrm>
          <a:prstGeom prst="leftArrow">
            <a:avLst/>
          </a:prstGeom>
          <a:solidFill>
            <a:srgbClr val="FF0000"/>
          </a:solidFill>
          <a:ln>
            <a:solidFill>
              <a:srgbClr val="FF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rgbClr val="FF0000"/>
              </a:solidFill>
            </a:endParaRPr>
          </a:p>
        </p:txBody>
      </p:sp>
      <p:sp>
        <p:nvSpPr>
          <p:cNvPr id="21" name="箭號: 向左 20">
            <a:extLst>
              <a:ext uri="{FF2B5EF4-FFF2-40B4-BE49-F238E27FC236}">
                <a16:creationId xmlns:a16="http://schemas.microsoft.com/office/drawing/2014/main" id="{8025CEBC-F6F5-A0F8-185D-1E6C86660A42}"/>
              </a:ext>
            </a:extLst>
          </p:cNvPr>
          <p:cNvSpPr/>
          <p:nvPr/>
        </p:nvSpPr>
        <p:spPr>
          <a:xfrm>
            <a:off x="11811000" y="8953500"/>
            <a:ext cx="381000" cy="152400"/>
          </a:xfrm>
          <a:prstGeom prst="leftArrow">
            <a:avLst/>
          </a:prstGeom>
          <a:solidFill>
            <a:srgbClr val="FF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solidFill>
                <a:srgbClr val="FF0000"/>
              </a:solidFill>
            </a:endParaRPr>
          </a:p>
        </p:txBody>
      </p:sp>
    </p:spTree>
    <p:extLst>
      <p:ext uri="{BB962C8B-B14F-4D97-AF65-F5344CB8AC3E}">
        <p14:creationId xmlns:p14="http://schemas.microsoft.com/office/powerpoint/2010/main" val="1126933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Co-simulation :</a:t>
            </a:r>
            <a:r>
              <a:rPr lang="zh-TW" altLang="en-US" sz="4400" b="1" dirty="0"/>
              <a:t> </a:t>
            </a:r>
            <a:r>
              <a:rPr lang="zh-TW" altLang="en-US" sz="4400" b="1" dirty="0">
                <a:latin typeface="微軟正黑體" panose="020B0604030504040204" pitchFamily="34" charset="-120"/>
                <a:ea typeface="微軟正黑體" panose="020B0604030504040204" pitchFamily="34" charset="-120"/>
              </a:rPr>
              <a:t>換一台機器後發現會出現</a:t>
            </a:r>
            <a:r>
              <a:rPr lang="en-US" altLang="zh-TW" sz="4400" b="1" dirty="0"/>
              <a:t>error</a:t>
            </a:r>
            <a:endParaRPr lang="zh-TW" altLang="en-US" sz="4400" b="1" dirty="0"/>
          </a:p>
        </p:txBody>
      </p:sp>
      <p:sp>
        <p:nvSpPr>
          <p:cNvPr id="7" name="文字方塊 6">
            <a:extLst>
              <a:ext uri="{FF2B5EF4-FFF2-40B4-BE49-F238E27FC236}">
                <a16:creationId xmlns:a16="http://schemas.microsoft.com/office/drawing/2014/main" id="{A915EA2F-9434-7BF9-5D93-D25267175A84}"/>
              </a:ext>
            </a:extLst>
          </p:cNvPr>
          <p:cNvSpPr txBox="1"/>
          <p:nvPr/>
        </p:nvSpPr>
        <p:spPr>
          <a:xfrm>
            <a:off x="1585990" y="2598276"/>
            <a:ext cx="1510181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由於跑的時間會超過</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小時，因此換了一台不限時的 </a:t>
            </a:r>
            <a:r>
              <a:rPr lang="en-US" altLang="zh-TW" sz="2000" dirty="0">
                <a:latin typeface="微軟正黑體" panose="020B0604030504040204" pitchFamily="34" charset="-120"/>
                <a:ea typeface="微軟正黑體" panose="020B0604030504040204" pitchFamily="34" charset="-120"/>
              </a:rPr>
              <a:t>server </a:t>
            </a:r>
            <a:r>
              <a:rPr lang="zh-TW" altLang="en-US" sz="2000" dirty="0">
                <a:latin typeface="微軟正黑體" panose="020B0604030504040204" pitchFamily="34" charset="-120"/>
                <a:ea typeface="微軟正黑體" panose="020B0604030504040204" pitchFamily="34" charset="-120"/>
              </a:rPr>
              <a:t>測試，但在測試的過程中發現一模一樣的 </a:t>
            </a:r>
            <a:r>
              <a:rPr lang="en-US" altLang="zh-TW" sz="2000" dirty="0">
                <a:latin typeface="微軟正黑體" panose="020B0604030504040204" pitchFamily="34" charset="-120"/>
                <a:ea typeface="微軟正黑體" panose="020B0604030504040204" pitchFamily="34" charset="-120"/>
              </a:rPr>
              <a:t>code </a:t>
            </a:r>
            <a:r>
              <a:rPr lang="zh-TW" altLang="en-US" sz="2000" dirty="0">
                <a:latin typeface="微軟正黑體" panose="020B0604030504040204" pitchFamily="34" charset="-120"/>
                <a:ea typeface="微軟正黑體" panose="020B0604030504040204" pitchFamily="34" charset="-120"/>
              </a:rPr>
              <a:t>放上去跑，在</a:t>
            </a:r>
            <a:r>
              <a:rPr lang="en-US" altLang="zh-TW" sz="2000" dirty="0">
                <a:latin typeface="微軟正黑體" panose="020B0604030504040204" pitchFamily="34" charset="-120"/>
                <a:ea typeface="微軟正黑體" panose="020B0604030504040204" pitchFamily="34" charset="-120"/>
              </a:rPr>
              <a:t>synthesis</a:t>
            </a:r>
            <a:r>
              <a:rPr lang="zh-TW" altLang="en-US" sz="2000" dirty="0">
                <a:latin typeface="微軟正黑體" panose="020B0604030504040204" pitchFamily="34" charset="-120"/>
                <a:ea typeface="微軟正黑體" panose="020B0604030504040204" pitchFamily="34" charset="-120"/>
              </a:rPr>
              <a:t> 時就會出現 </a:t>
            </a:r>
            <a:r>
              <a:rPr lang="en-US" altLang="zh-TW" sz="2000" dirty="0">
                <a:latin typeface="微軟正黑體" panose="020B0604030504040204" pitchFamily="34" charset="-120"/>
                <a:ea typeface="微軟正黑體" panose="020B0604030504040204" pitchFamily="34" charset="-120"/>
              </a:rPr>
              <a:t>error</a:t>
            </a:r>
            <a:r>
              <a:rPr lang="zh-TW" altLang="en-US" sz="2000" dirty="0">
                <a:latin typeface="微軟正黑體" panose="020B0604030504040204" pitchFamily="34" charset="-120"/>
                <a:ea typeface="微軟正黑體" panose="020B0604030504040204" pitchFamily="34" charset="-120"/>
              </a:rPr>
              <a:t>，測試了許多方法之後發現，我原本使用的 </a:t>
            </a:r>
            <a:r>
              <a:rPr lang="en-US" altLang="zh-TW" sz="2000" dirty="0">
                <a:latin typeface="微軟正黑體" panose="020B0604030504040204" pitchFamily="34" charset="-120"/>
                <a:ea typeface="微軟正黑體" panose="020B0604030504040204" pitchFamily="34" charset="-120"/>
              </a:rPr>
              <a:t>server </a:t>
            </a:r>
            <a:r>
              <a:rPr lang="zh-TW" altLang="en-US" sz="2000" dirty="0">
                <a:latin typeface="微軟正黑體" panose="020B0604030504040204" pitchFamily="34" charset="-120"/>
                <a:ea typeface="微軟正黑體" panose="020B0604030504040204" pitchFamily="34" charset="-120"/>
              </a:rPr>
              <a:t>上的 </a:t>
            </a:r>
            <a:r>
              <a:rPr lang="en-US" altLang="zh-TW" sz="2000" dirty="0" err="1">
                <a:latin typeface="微軟正黑體" panose="020B0604030504040204" pitchFamily="34" charset="-120"/>
                <a:ea typeface="微軟正黑體" panose="020B0604030504040204" pitchFamily="34" charset="-120"/>
              </a:rPr>
              <a:t>vitis_hls</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版本是 </a:t>
            </a:r>
            <a:r>
              <a:rPr lang="en-US" altLang="zh-TW" sz="2000" dirty="0">
                <a:latin typeface="微軟正黑體" panose="020B0604030504040204" pitchFamily="34" charset="-120"/>
                <a:ea typeface="微軟正黑體" panose="020B0604030504040204" pitchFamily="34" charset="-120"/>
              </a:rPr>
              <a:t>2022.1</a:t>
            </a:r>
            <a:r>
              <a:rPr lang="zh-TW" altLang="en-US" sz="2000" dirty="0">
                <a:latin typeface="微軟正黑體" panose="020B0604030504040204" pitchFamily="34" charset="-120"/>
                <a:ea typeface="微軟正黑體" panose="020B0604030504040204" pitchFamily="34" charset="-120"/>
              </a:rPr>
              <a:t>，但新的這台的版本是</a:t>
            </a:r>
            <a:r>
              <a:rPr lang="en-US" altLang="zh-TW" sz="2000" dirty="0">
                <a:latin typeface="微軟正黑體" panose="020B0604030504040204" pitchFamily="34" charset="-120"/>
                <a:ea typeface="微軟正黑體" panose="020B0604030504040204" pitchFamily="34" charset="-120"/>
              </a:rPr>
              <a:t>2021.1</a:t>
            </a:r>
            <a:r>
              <a:rPr lang="zh-TW" altLang="en-US" sz="2000" dirty="0">
                <a:latin typeface="微軟正黑體" panose="020B0604030504040204" pitchFamily="34" charset="-120"/>
                <a:ea typeface="微軟正黑體" panose="020B0604030504040204" pitchFamily="34" charset="-120"/>
              </a:rPr>
              <a:t>，所以會報錯。</a:t>
            </a:r>
          </a:p>
        </p:txBody>
      </p:sp>
      <p:sp>
        <p:nvSpPr>
          <p:cNvPr id="8" name="文字方塊 7">
            <a:extLst>
              <a:ext uri="{FF2B5EF4-FFF2-40B4-BE49-F238E27FC236}">
                <a16:creationId xmlns:a16="http://schemas.microsoft.com/office/drawing/2014/main" id="{88280816-7DEF-7445-392B-EF9BBB163511}"/>
              </a:ext>
            </a:extLst>
          </p:cNvPr>
          <p:cNvSpPr txBox="1"/>
          <p:nvPr/>
        </p:nvSpPr>
        <p:spPr>
          <a:xfrm>
            <a:off x="1585990" y="4316480"/>
            <a:ext cx="14873210" cy="96603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請助教將 </a:t>
            </a:r>
            <a:r>
              <a:rPr lang="en-US" altLang="zh-TW" sz="2000" dirty="0">
                <a:latin typeface="微軟正黑體" panose="020B0604030504040204" pitchFamily="34" charset="-120"/>
                <a:ea typeface="微軟正黑體" panose="020B0604030504040204" pitchFamily="34" charset="-120"/>
              </a:rPr>
              <a:t>server </a:t>
            </a:r>
            <a:r>
              <a:rPr lang="zh-TW" altLang="en-US" sz="2000" dirty="0">
                <a:latin typeface="微軟正黑體" panose="020B0604030504040204" pitchFamily="34" charset="-120"/>
                <a:ea typeface="微軟正黑體" panose="020B0604030504040204" pitchFamily="34" charset="-120"/>
              </a:rPr>
              <a:t>上的版本改成 </a:t>
            </a:r>
            <a:r>
              <a:rPr lang="en-US" altLang="zh-TW" sz="2000" dirty="0">
                <a:latin typeface="微軟正黑體" panose="020B0604030504040204" pitchFamily="34" charset="-120"/>
                <a:ea typeface="微軟正黑體" panose="020B0604030504040204" pitchFamily="34" charset="-120"/>
              </a:rPr>
              <a:t>2022.1</a:t>
            </a:r>
            <a:r>
              <a:rPr lang="zh-TW" altLang="en-US" sz="2000" dirty="0">
                <a:latin typeface="微軟正黑體" panose="020B0604030504040204" pitchFamily="34" charset="-120"/>
                <a:ea typeface="微軟正黑體" panose="020B0604030504040204" pitchFamily="34" charset="-120"/>
              </a:rPr>
              <a:t>之後，再測試一次，就成功了。所以最後發現，版本不同也會使得原先的 </a:t>
            </a:r>
            <a:r>
              <a:rPr lang="en-US" altLang="zh-TW" sz="2000" dirty="0">
                <a:latin typeface="微軟正黑體" panose="020B0604030504040204" pitchFamily="34" charset="-120"/>
                <a:ea typeface="微軟正黑體" panose="020B0604030504040204" pitchFamily="34" charset="-120"/>
              </a:rPr>
              <a:t>code </a:t>
            </a:r>
            <a:r>
              <a:rPr lang="zh-TW" altLang="en-US" sz="2000" dirty="0">
                <a:latin typeface="微軟正黑體" panose="020B0604030504040204" pitchFamily="34" charset="-120"/>
                <a:ea typeface="微軟正黑體" panose="020B0604030504040204" pitchFamily="34" charset="-120"/>
              </a:rPr>
              <a:t>報錯，推測應該是版本間的修改有不相容的情形。</a:t>
            </a:r>
            <a:endParaRPr lang="zh-TW" altLang="en-US" sz="2000" dirty="0"/>
          </a:p>
        </p:txBody>
      </p:sp>
    </p:spTree>
    <p:extLst>
      <p:ext uri="{BB962C8B-B14F-4D97-AF65-F5344CB8AC3E}">
        <p14:creationId xmlns:p14="http://schemas.microsoft.com/office/powerpoint/2010/main" val="2468814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Optimization : improve speed</a:t>
            </a:r>
            <a:r>
              <a:rPr lang="zh-TW" altLang="en-US" sz="4400" b="1" dirty="0"/>
              <a:t> </a:t>
            </a:r>
            <a:r>
              <a:rPr lang="en-US" altLang="zh-TW" sz="4400" b="1" dirty="0"/>
              <a:t>(UNROLL)</a:t>
            </a:r>
            <a:endParaRPr lang="zh-TW" altLang="en-US" sz="4400" b="1" dirty="0"/>
          </a:p>
        </p:txBody>
      </p:sp>
      <p:pic>
        <p:nvPicPr>
          <p:cNvPr id="18" name="圖片 17">
            <a:extLst>
              <a:ext uri="{FF2B5EF4-FFF2-40B4-BE49-F238E27FC236}">
                <a16:creationId xmlns:a16="http://schemas.microsoft.com/office/drawing/2014/main" id="{8853FB8F-5673-BB54-4C89-29DE2CF98327}"/>
              </a:ext>
            </a:extLst>
          </p:cNvPr>
          <p:cNvPicPr>
            <a:picLocks noChangeAspect="1"/>
          </p:cNvPicPr>
          <p:nvPr/>
        </p:nvPicPr>
        <p:blipFill>
          <a:blip r:embed="rId6"/>
          <a:stretch>
            <a:fillRect/>
          </a:stretch>
        </p:blipFill>
        <p:spPr>
          <a:xfrm>
            <a:off x="1888227" y="4697144"/>
            <a:ext cx="4574791" cy="2701955"/>
          </a:xfrm>
          <a:prstGeom prst="rect">
            <a:avLst/>
          </a:prstGeom>
        </p:spPr>
      </p:pic>
      <p:pic>
        <p:nvPicPr>
          <p:cNvPr id="19" name="圖片 18" descr="一張含有 文字, 螢幕擷取畫面, 屏幕、螢幕 的圖片&#10;&#10;自動產生的描述">
            <a:extLst>
              <a:ext uri="{FF2B5EF4-FFF2-40B4-BE49-F238E27FC236}">
                <a16:creationId xmlns:a16="http://schemas.microsoft.com/office/drawing/2014/main" id="{0C977140-96F6-7ABD-2173-162BBFE4A719}"/>
              </a:ext>
            </a:extLst>
          </p:cNvPr>
          <p:cNvPicPr>
            <a:picLocks noChangeAspect="1"/>
          </p:cNvPicPr>
          <p:nvPr/>
        </p:nvPicPr>
        <p:blipFill>
          <a:blip r:embed="rId7"/>
          <a:stretch>
            <a:fillRect/>
          </a:stretch>
        </p:blipFill>
        <p:spPr>
          <a:xfrm>
            <a:off x="955900" y="7818359"/>
            <a:ext cx="7730900" cy="1711669"/>
          </a:xfrm>
          <a:prstGeom prst="rect">
            <a:avLst/>
          </a:prstGeom>
        </p:spPr>
      </p:pic>
      <p:pic>
        <p:nvPicPr>
          <p:cNvPr id="22" name="圖片 21">
            <a:extLst>
              <a:ext uri="{FF2B5EF4-FFF2-40B4-BE49-F238E27FC236}">
                <a16:creationId xmlns:a16="http://schemas.microsoft.com/office/drawing/2014/main" id="{CDA5BA29-D84F-C903-B2E6-672F5CE654FC}"/>
              </a:ext>
            </a:extLst>
          </p:cNvPr>
          <p:cNvPicPr>
            <a:picLocks noChangeAspect="1"/>
          </p:cNvPicPr>
          <p:nvPr/>
        </p:nvPicPr>
        <p:blipFill>
          <a:blip r:embed="rId8"/>
          <a:stretch>
            <a:fillRect/>
          </a:stretch>
        </p:blipFill>
        <p:spPr>
          <a:xfrm>
            <a:off x="11336379" y="1389306"/>
            <a:ext cx="5930885" cy="3104951"/>
          </a:xfrm>
          <a:prstGeom prst="rect">
            <a:avLst/>
          </a:prstGeom>
        </p:spPr>
      </p:pic>
      <p:pic>
        <p:nvPicPr>
          <p:cNvPr id="23" name="圖片 22">
            <a:extLst>
              <a:ext uri="{FF2B5EF4-FFF2-40B4-BE49-F238E27FC236}">
                <a16:creationId xmlns:a16="http://schemas.microsoft.com/office/drawing/2014/main" id="{D5B38BAB-1052-3F81-A7FF-21C099C34C8C}"/>
              </a:ext>
            </a:extLst>
          </p:cNvPr>
          <p:cNvPicPr>
            <a:picLocks noChangeAspect="1"/>
          </p:cNvPicPr>
          <p:nvPr/>
        </p:nvPicPr>
        <p:blipFill>
          <a:blip r:embed="rId9"/>
          <a:stretch>
            <a:fillRect/>
          </a:stretch>
        </p:blipFill>
        <p:spPr>
          <a:xfrm>
            <a:off x="11740018" y="4798596"/>
            <a:ext cx="4485665" cy="2755899"/>
          </a:xfrm>
          <a:prstGeom prst="rect">
            <a:avLst/>
          </a:prstGeom>
        </p:spPr>
      </p:pic>
      <p:pic>
        <p:nvPicPr>
          <p:cNvPr id="24" name="圖片 23" descr="一張含有 文字, 屏幕、螢幕, 螢幕擷取畫面 的圖片&#10;&#10;自動產生的描述">
            <a:extLst>
              <a:ext uri="{FF2B5EF4-FFF2-40B4-BE49-F238E27FC236}">
                <a16:creationId xmlns:a16="http://schemas.microsoft.com/office/drawing/2014/main" id="{8BBE3EB6-1C01-B939-CE45-2080A1184700}"/>
              </a:ext>
            </a:extLst>
          </p:cNvPr>
          <p:cNvPicPr>
            <a:picLocks noChangeAspect="1"/>
          </p:cNvPicPr>
          <p:nvPr/>
        </p:nvPicPr>
        <p:blipFill>
          <a:blip r:embed="rId10"/>
          <a:stretch>
            <a:fillRect/>
          </a:stretch>
        </p:blipFill>
        <p:spPr>
          <a:xfrm>
            <a:off x="9156192" y="7818359"/>
            <a:ext cx="7845425" cy="1723802"/>
          </a:xfrm>
          <a:prstGeom prst="rect">
            <a:avLst/>
          </a:prstGeom>
        </p:spPr>
      </p:pic>
      <p:sp>
        <p:nvSpPr>
          <p:cNvPr id="26" name="箭號: 向右 25">
            <a:extLst>
              <a:ext uri="{FF2B5EF4-FFF2-40B4-BE49-F238E27FC236}">
                <a16:creationId xmlns:a16="http://schemas.microsoft.com/office/drawing/2014/main" id="{1D760C94-D0DA-1986-9067-EE8C21386F88}"/>
              </a:ext>
            </a:extLst>
          </p:cNvPr>
          <p:cNvSpPr/>
          <p:nvPr/>
        </p:nvSpPr>
        <p:spPr>
          <a:xfrm>
            <a:off x="7924800" y="5829300"/>
            <a:ext cx="2514600" cy="769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5E13D79-2F16-2233-5A4B-D33AAD669695}"/>
              </a:ext>
            </a:extLst>
          </p:cNvPr>
          <p:cNvSpPr txBox="1"/>
          <p:nvPr/>
        </p:nvSpPr>
        <p:spPr>
          <a:xfrm>
            <a:off x="1888227" y="2409890"/>
            <a:ext cx="8682760" cy="1882438"/>
          </a:xfrm>
          <a:prstGeom prst="rect">
            <a:avLst/>
          </a:prstGeom>
          <a:noFill/>
        </p:spPr>
        <p:txBody>
          <a:bodyPr wrap="square" rtlCol="0">
            <a:spAutoFit/>
          </a:bodyPr>
          <a:lstStyle/>
          <a:p>
            <a:pPr>
              <a:lnSpc>
                <a:spcPct val="150000"/>
              </a:lnSpc>
            </a:pPr>
            <a:r>
              <a:rPr lang="en-US" altLang="zh-TW" sz="2000" dirty="0">
                <a:latin typeface="微軟正黑體" panose="020B0604030504040204" pitchFamily="34" charset="-120"/>
                <a:ea typeface="微軟正黑體" panose="020B0604030504040204" pitchFamily="34" charset="-120"/>
              </a:rPr>
              <a:t>Synthesis report</a:t>
            </a:r>
            <a:r>
              <a:rPr lang="zh-TW" altLang="en-US" sz="2000" dirty="0">
                <a:latin typeface="微軟正黑體" panose="020B0604030504040204" pitchFamily="34" charset="-120"/>
                <a:ea typeface="微軟正黑體" panose="020B0604030504040204" pitchFamily="34" charset="-120"/>
              </a:rPr>
              <a:t> 中顯示出原先使用到的資源很少，且我想加速計算部分的速度，使整體跑的時間縮短，因此我加了 </a:t>
            </a:r>
            <a:r>
              <a:rPr lang="en-US" altLang="zh-TW" sz="2000" dirty="0">
                <a:latin typeface="微軟正黑體" panose="020B0604030504040204" pitchFamily="34" charset="-120"/>
                <a:ea typeface="微軟正黑體" panose="020B0604030504040204" pitchFamily="34" charset="-120"/>
              </a:rPr>
              <a:t>#pragma HLS UNROLL</a:t>
            </a:r>
            <a:r>
              <a:rPr lang="zh-TW" altLang="en-US" sz="2000" dirty="0">
                <a:latin typeface="微軟正黑體" panose="020B0604030504040204" pitchFamily="34" charset="-120"/>
                <a:ea typeface="微軟正黑體" panose="020B0604030504040204" pitchFamily="34" charset="-120"/>
              </a:rPr>
              <a:t>，使它們</a:t>
            </a:r>
            <a:r>
              <a:rPr lang="en-US" altLang="zh-TW" sz="2000" dirty="0">
                <a:latin typeface="微軟正黑體" panose="020B0604030504040204" pitchFamily="34" charset="-120"/>
                <a:ea typeface="微軟正黑體" panose="020B0604030504040204" pitchFamily="34" charset="-120"/>
              </a:rPr>
              <a:t>UNROLL</a:t>
            </a:r>
            <a:r>
              <a:rPr lang="zh-TW" altLang="en-US" sz="2000" dirty="0">
                <a:latin typeface="微軟正黑體" panose="020B0604030504040204" pitchFamily="34" charset="-120"/>
                <a:ea typeface="微軟正黑體" panose="020B0604030504040204" pitchFamily="34" charset="-120"/>
              </a:rPr>
              <a:t>來計算。比較兩者的 </a:t>
            </a:r>
            <a:r>
              <a:rPr lang="en-US" altLang="zh-TW" sz="2000" dirty="0">
                <a:latin typeface="微軟正黑體" panose="020B0604030504040204" pitchFamily="34" charset="-120"/>
                <a:ea typeface="微軟正黑體" panose="020B0604030504040204" pitchFamily="34" charset="-120"/>
              </a:rPr>
              <a:t>synthesis report</a:t>
            </a:r>
            <a:r>
              <a:rPr lang="zh-TW" altLang="en-US" sz="2000" dirty="0">
                <a:latin typeface="微軟正黑體" panose="020B0604030504040204" pitchFamily="34" charset="-120"/>
                <a:ea typeface="微軟正黑體" panose="020B0604030504040204" pitchFamily="34" charset="-120"/>
              </a:rPr>
              <a:t>，可以發現雖然速度變快，但資源的使用也會隨之增加。</a:t>
            </a:r>
          </a:p>
        </p:txBody>
      </p:sp>
      <p:sp>
        <p:nvSpPr>
          <p:cNvPr id="7" name="矩形 6">
            <a:extLst>
              <a:ext uri="{FF2B5EF4-FFF2-40B4-BE49-F238E27FC236}">
                <a16:creationId xmlns:a16="http://schemas.microsoft.com/office/drawing/2014/main" id="{36151C35-B9AA-760A-6C96-F828AD6A8E38}"/>
              </a:ext>
            </a:extLst>
          </p:cNvPr>
          <p:cNvSpPr/>
          <p:nvPr/>
        </p:nvSpPr>
        <p:spPr>
          <a:xfrm>
            <a:off x="7543800" y="8039100"/>
            <a:ext cx="609600" cy="1503061"/>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33AE9B85-2566-765A-A5A3-4FFC5AD7DD22}"/>
              </a:ext>
            </a:extLst>
          </p:cNvPr>
          <p:cNvSpPr/>
          <p:nvPr/>
        </p:nvSpPr>
        <p:spPr>
          <a:xfrm>
            <a:off x="15950872" y="8039100"/>
            <a:ext cx="609600" cy="1503061"/>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94877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Optimization : improve speed</a:t>
            </a:r>
            <a:r>
              <a:rPr lang="zh-TW" altLang="en-US" sz="4400" b="1" dirty="0"/>
              <a:t> </a:t>
            </a:r>
          </a:p>
        </p:txBody>
      </p:sp>
      <p:pic>
        <p:nvPicPr>
          <p:cNvPr id="7" name="圖片 6">
            <a:extLst>
              <a:ext uri="{FF2B5EF4-FFF2-40B4-BE49-F238E27FC236}">
                <a16:creationId xmlns:a16="http://schemas.microsoft.com/office/drawing/2014/main" id="{C65C0B2E-8CBB-7FA6-EEC3-80C581A443BC}"/>
              </a:ext>
            </a:extLst>
          </p:cNvPr>
          <p:cNvPicPr>
            <a:picLocks noChangeAspect="1"/>
          </p:cNvPicPr>
          <p:nvPr/>
        </p:nvPicPr>
        <p:blipFill>
          <a:blip r:embed="rId6"/>
          <a:stretch>
            <a:fillRect/>
          </a:stretch>
        </p:blipFill>
        <p:spPr>
          <a:xfrm>
            <a:off x="11186553" y="1750107"/>
            <a:ext cx="5732201" cy="2396248"/>
          </a:xfrm>
          <a:prstGeom prst="rect">
            <a:avLst/>
          </a:prstGeom>
        </p:spPr>
      </p:pic>
      <p:pic>
        <p:nvPicPr>
          <p:cNvPr id="8" name="圖片 7" descr="一張含有 日曆 的圖片&#10;&#10;自動產生的描述">
            <a:extLst>
              <a:ext uri="{FF2B5EF4-FFF2-40B4-BE49-F238E27FC236}">
                <a16:creationId xmlns:a16="http://schemas.microsoft.com/office/drawing/2014/main" id="{0647C9CC-3FA8-343C-6AEB-14DA776C5758}"/>
              </a:ext>
            </a:extLst>
          </p:cNvPr>
          <p:cNvPicPr>
            <a:picLocks noChangeAspect="1"/>
          </p:cNvPicPr>
          <p:nvPr/>
        </p:nvPicPr>
        <p:blipFill>
          <a:blip r:embed="rId7"/>
          <a:stretch>
            <a:fillRect/>
          </a:stretch>
        </p:blipFill>
        <p:spPr>
          <a:xfrm>
            <a:off x="3078136" y="3981199"/>
            <a:ext cx="4191000" cy="2596195"/>
          </a:xfrm>
          <a:prstGeom prst="rect">
            <a:avLst/>
          </a:prstGeom>
        </p:spPr>
      </p:pic>
      <p:pic>
        <p:nvPicPr>
          <p:cNvPr id="9" name="圖片 8" descr="一張含有 文字, 螢幕擷取畫面, 屏幕、螢幕 的圖片&#10;&#10;自動產生的描述">
            <a:extLst>
              <a:ext uri="{FF2B5EF4-FFF2-40B4-BE49-F238E27FC236}">
                <a16:creationId xmlns:a16="http://schemas.microsoft.com/office/drawing/2014/main" id="{5D4F2DC1-9AE7-84B9-6A5C-4EE869EF0501}"/>
              </a:ext>
            </a:extLst>
          </p:cNvPr>
          <p:cNvPicPr>
            <a:picLocks noChangeAspect="1"/>
          </p:cNvPicPr>
          <p:nvPr/>
        </p:nvPicPr>
        <p:blipFill>
          <a:blip r:embed="rId8"/>
          <a:stretch>
            <a:fillRect/>
          </a:stretch>
        </p:blipFill>
        <p:spPr>
          <a:xfrm>
            <a:off x="9260571" y="4918720"/>
            <a:ext cx="7775258" cy="1556737"/>
          </a:xfrm>
          <a:prstGeom prst="rect">
            <a:avLst/>
          </a:prstGeom>
        </p:spPr>
      </p:pic>
      <p:pic>
        <p:nvPicPr>
          <p:cNvPr id="10" name="圖片 9">
            <a:extLst>
              <a:ext uri="{FF2B5EF4-FFF2-40B4-BE49-F238E27FC236}">
                <a16:creationId xmlns:a16="http://schemas.microsoft.com/office/drawing/2014/main" id="{35FF6634-0D27-15EE-A4F6-2C66E3A2AE6D}"/>
              </a:ext>
            </a:extLst>
          </p:cNvPr>
          <p:cNvPicPr>
            <a:picLocks noChangeAspect="1"/>
          </p:cNvPicPr>
          <p:nvPr/>
        </p:nvPicPr>
        <p:blipFill rotWithShape="1">
          <a:blip r:embed="rId9"/>
          <a:srcRect l="21509" t="24012" b="30118"/>
          <a:stretch/>
        </p:blipFill>
        <p:spPr>
          <a:xfrm>
            <a:off x="676199" y="6869513"/>
            <a:ext cx="8351232" cy="2574756"/>
          </a:xfrm>
          <a:prstGeom prst="rect">
            <a:avLst/>
          </a:prstGeom>
        </p:spPr>
      </p:pic>
      <p:pic>
        <p:nvPicPr>
          <p:cNvPr id="11" name="圖片 10">
            <a:extLst>
              <a:ext uri="{FF2B5EF4-FFF2-40B4-BE49-F238E27FC236}">
                <a16:creationId xmlns:a16="http://schemas.microsoft.com/office/drawing/2014/main" id="{6B3A8C8C-E9FA-BEDE-4AAA-9C9171AEFE0A}"/>
              </a:ext>
            </a:extLst>
          </p:cNvPr>
          <p:cNvPicPr>
            <a:picLocks noChangeAspect="1"/>
          </p:cNvPicPr>
          <p:nvPr/>
        </p:nvPicPr>
        <p:blipFill rotWithShape="1">
          <a:blip r:embed="rId10"/>
          <a:srcRect l="21480" t="24244" b="29706"/>
          <a:stretch/>
        </p:blipFill>
        <p:spPr>
          <a:xfrm>
            <a:off x="9260571" y="6869513"/>
            <a:ext cx="8231445" cy="2574756"/>
          </a:xfrm>
          <a:prstGeom prst="rect">
            <a:avLst/>
          </a:prstGeom>
        </p:spPr>
      </p:pic>
      <p:sp>
        <p:nvSpPr>
          <p:cNvPr id="12" name="文字方塊 11">
            <a:extLst>
              <a:ext uri="{FF2B5EF4-FFF2-40B4-BE49-F238E27FC236}">
                <a16:creationId xmlns:a16="http://schemas.microsoft.com/office/drawing/2014/main" id="{B4A1DA28-D1D7-9745-6105-2ABDAA6EC975}"/>
              </a:ext>
            </a:extLst>
          </p:cNvPr>
          <p:cNvSpPr txBox="1"/>
          <p:nvPr/>
        </p:nvSpPr>
        <p:spPr>
          <a:xfrm>
            <a:off x="1585990" y="2325510"/>
            <a:ext cx="9386810" cy="1420774"/>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接續之前，我在另一地方又再增加了 </a:t>
            </a:r>
            <a:r>
              <a:rPr lang="en-US" altLang="zh-TW" sz="2000" dirty="0">
                <a:latin typeface="微軟正黑體" panose="020B0604030504040204" pitchFamily="34" charset="-120"/>
                <a:ea typeface="微軟正黑體" panose="020B0604030504040204" pitchFamily="34" charset="-120"/>
              </a:rPr>
              <a:t>#pragma HLS UNROLL </a:t>
            </a:r>
            <a:r>
              <a:rPr lang="zh-TW" altLang="en-US" sz="2000" dirty="0">
                <a:latin typeface="微軟正黑體" panose="020B0604030504040204" pitchFamily="34" charset="-120"/>
                <a:ea typeface="微軟正黑體" panose="020B0604030504040204" pitchFamily="34" charset="-120"/>
              </a:rPr>
              <a:t>，比較兩者的 </a:t>
            </a:r>
            <a:r>
              <a:rPr lang="en-US" altLang="zh-TW" sz="2000" dirty="0">
                <a:latin typeface="微軟正黑體" panose="020B0604030504040204" pitchFamily="34" charset="-120"/>
                <a:ea typeface="微軟正黑體" panose="020B0604030504040204" pitchFamily="34" charset="-120"/>
              </a:rPr>
              <a:t>synthesis report</a:t>
            </a:r>
            <a:r>
              <a:rPr lang="zh-TW" altLang="en-US" sz="2000" dirty="0">
                <a:latin typeface="微軟正黑體" panose="020B0604030504040204" pitchFamily="34" charset="-120"/>
                <a:ea typeface="微軟正黑體" panose="020B0604030504040204" pitchFamily="34" charset="-120"/>
              </a:rPr>
              <a:t>，可以發現資源的使用又再增加了；如果比較兩者 </a:t>
            </a:r>
            <a:r>
              <a:rPr lang="en-US" altLang="zh-TW" sz="2000" dirty="0">
                <a:latin typeface="微軟正黑體" panose="020B0604030504040204" pitchFamily="34" charset="-120"/>
                <a:ea typeface="微軟正黑體" panose="020B0604030504040204" pitchFamily="34" charset="-120"/>
              </a:rPr>
              <a:t>co-simulation</a:t>
            </a:r>
            <a:r>
              <a:rPr lang="zh-TW" altLang="en-US" sz="2000" dirty="0">
                <a:latin typeface="微軟正黑體" panose="020B0604030504040204" pitchFamily="34" charset="-120"/>
                <a:ea typeface="微軟正黑體" panose="020B0604030504040204" pitchFamily="34" charset="-120"/>
              </a:rPr>
              <a:t> 跑出的 </a:t>
            </a:r>
            <a:r>
              <a:rPr lang="en-US" altLang="zh-TW" sz="2000" dirty="0">
                <a:latin typeface="微軟正黑體" panose="020B0604030504040204" pitchFamily="34" charset="-120"/>
                <a:ea typeface="微軟正黑體" panose="020B0604030504040204" pitchFamily="34" charset="-120"/>
              </a:rPr>
              <a:t>Timeline Trace</a:t>
            </a:r>
            <a:r>
              <a:rPr lang="zh-TW" altLang="en-US" sz="2000" dirty="0">
                <a:latin typeface="微軟正黑體" panose="020B0604030504040204" pitchFamily="34" charset="-120"/>
                <a:ea typeface="微軟正黑體" panose="020B0604030504040204" pitchFamily="34" charset="-120"/>
              </a:rPr>
              <a:t>，可以發現整體的時間真的縮短了不少。</a:t>
            </a:r>
          </a:p>
        </p:txBody>
      </p:sp>
      <p:sp>
        <p:nvSpPr>
          <p:cNvPr id="16" name="矩形 15">
            <a:extLst>
              <a:ext uri="{FF2B5EF4-FFF2-40B4-BE49-F238E27FC236}">
                <a16:creationId xmlns:a16="http://schemas.microsoft.com/office/drawing/2014/main" id="{934319B5-C5DB-A85E-81D1-F0C031AE6321}"/>
              </a:ext>
            </a:extLst>
          </p:cNvPr>
          <p:cNvSpPr/>
          <p:nvPr/>
        </p:nvSpPr>
        <p:spPr>
          <a:xfrm>
            <a:off x="6934200" y="6812309"/>
            <a:ext cx="914400" cy="617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6ACC5DFB-3981-90F1-6425-844D1F909F4F}"/>
              </a:ext>
            </a:extLst>
          </p:cNvPr>
          <p:cNvSpPr/>
          <p:nvPr/>
        </p:nvSpPr>
        <p:spPr>
          <a:xfrm>
            <a:off x="16578629" y="6789915"/>
            <a:ext cx="914400" cy="6171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CA36472-9560-52C1-3FEC-080230F0EEBA}"/>
              </a:ext>
            </a:extLst>
          </p:cNvPr>
          <p:cNvSpPr/>
          <p:nvPr/>
        </p:nvSpPr>
        <p:spPr>
          <a:xfrm>
            <a:off x="15925800" y="4991100"/>
            <a:ext cx="762000" cy="14514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92898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Verification on Vitis Ide :</a:t>
            </a:r>
            <a:r>
              <a:rPr lang="zh-TW" altLang="en-US" sz="4400" b="1" dirty="0"/>
              <a:t> </a:t>
            </a:r>
            <a:r>
              <a:rPr lang="en-US" altLang="zh-TW" sz="4400" b="1" dirty="0"/>
              <a:t>Emulation-SW </a:t>
            </a:r>
            <a:endParaRPr lang="zh-TW" altLang="en-US" sz="4400" b="1" dirty="0"/>
          </a:p>
        </p:txBody>
      </p:sp>
      <p:sp>
        <p:nvSpPr>
          <p:cNvPr id="7" name="文字方塊 6">
            <a:extLst>
              <a:ext uri="{FF2B5EF4-FFF2-40B4-BE49-F238E27FC236}">
                <a16:creationId xmlns:a16="http://schemas.microsoft.com/office/drawing/2014/main" id="{EF7EA448-80E2-AB66-4CC6-86A6A7AC7C39}"/>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在 </a:t>
            </a:r>
            <a:r>
              <a:rPr lang="en-US" altLang="zh-TW" sz="2000" dirty="0" err="1">
                <a:latin typeface="微軟正黑體" panose="020B0604030504040204" pitchFamily="34" charset="-120"/>
                <a:ea typeface="微軟正黑體" panose="020B0604030504040204" pitchFamily="34" charset="-120"/>
              </a:rPr>
              <a:t>vitis</a:t>
            </a:r>
            <a:r>
              <a:rPr lang="en-US" altLang="zh-TW" sz="2000" dirty="0">
                <a:latin typeface="微軟正黑體" panose="020B0604030504040204" pitchFamily="34" charset="-120"/>
                <a:ea typeface="微軟正黑體" panose="020B0604030504040204" pitchFamily="34" charset="-120"/>
              </a:rPr>
              <a:t> ide</a:t>
            </a:r>
            <a:r>
              <a:rPr lang="zh-TW" altLang="en-US" sz="2000" dirty="0">
                <a:latin typeface="微軟正黑體" panose="020B0604030504040204" pitchFamily="34" charset="-120"/>
                <a:ea typeface="微軟正黑體" panose="020B0604030504040204" pitchFamily="34" charset="-120"/>
              </a:rPr>
              <a:t> 上可以成功 </a:t>
            </a:r>
            <a:r>
              <a:rPr lang="en-US" altLang="zh-TW" sz="2000" dirty="0">
                <a:latin typeface="微軟正黑體" panose="020B0604030504040204" pitchFamily="34" charset="-120"/>
                <a:ea typeface="微軟正黑體" panose="020B0604030504040204" pitchFamily="34" charset="-120"/>
              </a:rPr>
              <a:t>build emulation-</a:t>
            </a:r>
            <a:r>
              <a:rPr lang="en-US" altLang="zh-TW" sz="2000" dirty="0" err="1">
                <a:latin typeface="微軟正黑體" panose="020B0604030504040204" pitchFamily="34" charset="-120"/>
                <a:ea typeface="微軟正黑體" panose="020B0604030504040204" pitchFamily="34" charset="-120"/>
              </a:rPr>
              <a:t>sw</a:t>
            </a:r>
            <a:r>
              <a:rPr lang="zh-TW" altLang="en-US" sz="2000" dirty="0">
                <a:latin typeface="微軟正黑體" panose="020B0604030504040204" pitchFamily="34" charset="-120"/>
                <a:ea typeface="微軟正黑體" panose="020B0604030504040204" pitchFamily="34" charset="-120"/>
              </a:rPr>
              <a:t>，但要 </a:t>
            </a:r>
            <a:r>
              <a:rPr lang="en-US" altLang="zh-TW" sz="2000" dirty="0">
                <a:latin typeface="微軟正黑體" panose="020B0604030504040204" pitchFamily="34" charset="-120"/>
                <a:ea typeface="微軟正黑體" panose="020B0604030504040204" pitchFamily="34" charset="-120"/>
              </a:rPr>
              <a:t>run configuration</a:t>
            </a:r>
            <a:r>
              <a:rPr lang="zh-TW" altLang="en-US" sz="2000" dirty="0">
                <a:latin typeface="微軟正黑體" panose="020B0604030504040204" pitchFamily="34" charset="-120"/>
                <a:ea typeface="微軟正黑體" panose="020B0604030504040204" pitchFamily="34" charset="-120"/>
              </a:rPr>
              <a:t> 時，會跑到一半就中止。</a:t>
            </a:r>
          </a:p>
        </p:txBody>
      </p:sp>
      <p:pic>
        <p:nvPicPr>
          <p:cNvPr id="9" name="圖片 8" descr="一張含有 文字 的圖片&#10;&#10;自動產生的描述">
            <a:extLst>
              <a:ext uri="{FF2B5EF4-FFF2-40B4-BE49-F238E27FC236}">
                <a16:creationId xmlns:a16="http://schemas.microsoft.com/office/drawing/2014/main" id="{62280D34-34A6-E8DC-81A3-183C71FBBE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5594" y="4651022"/>
            <a:ext cx="5095197" cy="4692499"/>
          </a:xfrm>
          <a:prstGeom prst="rect">
            <a:avLst/>
          </a:prstGeom>
        </p:spPr>
      </p:pic>
      <p:pic>
        <p:nvPicPr>
          <p:cNvPr id="11" name="圖片 10" descr="一張含有 文字 的圖片">
            <a:extLst>
              <a:ext uri="{FF2B5EF4-FFF2-40B4-BE49-F238E27FC236}">
                <a16:creationId xmlns:a16="http://schemas.microsoft.com/office/drawing/2014/main" id="{CDE5BAAE-2204-CC81-25A8-A620C965E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4465" y="5023678"/>
            <a:ext cx="5296735" cy="1423107"/>
          </a:xfrm>
          <a:prstGeom prst="rect">
            <a:avLst/>
          </a:prstGeom>
        </p:spPr>
      </p:pic>
      <p:pic>
        <p:nvPicPr>
          <p:cNvPr id="15" name="圖片 14">
            <a:extLst>
              <a:ext uri="{FF2B5EF4-FFF2-40B4-BE49-F238E27FC236}">
                <a16:creationId xmlns:a16="http://schemas.microsoft.com/office/drawing/2014/main" id="{44FBB8DE-4A44-D5AF-1385-E5F906D19BE4}"/>
              </a:ext>
            </a:extLst>
          </p:cNvPr>
          <p:cNvPicPr>
            <a:picLocks noChangeAspect="1"/>
          </p:cNvPicPr>
          <p:nvPr/>
        </p:nvPicPr>
        <p:blipFill>
          <a:blip r:embed="rId8"/>
          <a:stretch>
            <a:fillRect/>
          </a:stretch>
        </p:blipFill>
        <p:spPr>
          <a:xfrm>
            <a:off x="7572339" y="7329898"/>
            <a:ext cx="9715498" cy="1825795"/>
          </a:xfrm>
          <a:prstGeom prst="rect">
            <a:avLst/>
          </a:prstGeom>
        </p:spPr>
      </p:pic>
      <p:sp>
        <p:nvSpPr>
          <p:cNvPr id="16" name="文字方塊 15">
            <a:extLst>
              <a:ext uri="{FF2B5EF4-FFF2-40B4-BE49-F238E27FC236}">
                <a16:creationId xmlns:a16="http://schemas.microsoft.com/office/drawing/2014/main" id="{0E3FDFE9-B331-07AF-611E-846F38DD1321}"/>
              </a:ext>
            </a:extLst>
          </p:cNvPr>
          <p:cNvSpPr txBox="1"/>
          <p:nvPr/>
        </p:nvSpPr>
        <p:spPr>
          <a:xfrm>
            <a:off x="1601230" y="2979850"/>
            <a:ext cx="14608034"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在每個 </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 中，都 </a:t>
            </a:r>
            <a:r>
              <a:rPr lang="en-US" altLang="zh-TW" sz="2000" dirty="0" err="1">
                <a:latin typeface="微軟正黑體" panose="020B0604030504040204" pitchFamily="34" charset="-120"/>
                <a:ea typeface="微軟正黑體" panose="020B0604030504040204" pitchFamily="34" charset="-120"/>
              </a:rPr>
              <a:t>cout</a:t>
            </a:r>
            <a:r>
              <a:rPr lang="zh-TW" altLang="en-US" sz="2000" dirty="0">
                <a:latin typeface="微軟正黑體" panose="020B0604030504040204" pitchFamily="34" charset="-120"/>
                <a:ea typeface="微軟正黑體" panose="020B0604030504040204" pitchFamily="34" charset="-120"/>
              </a:rPr>
              <a:t> 出該 </a:t>
            </a:r>
            <a:r>
              <a:rPr lang="en-US" altLang="zh-TW" sz="2000" dirty="0">
                <a:latin typeface="微軟正黑體" panose="020B0604030504040204" pitchFamily="34" charset="-120"/>
                <a:ea typeface="微軟正黑體" panose="020B0604030504040204" pitchFamily="34" charset="-120"/>
              </a:rPr>
              <a:t>function </a:t>
            </a:r>
            <a:r>
              <a:rPr lang="zh-TW" altLang="en-US" sz="2000" dirty="0">
                <a:latin typeface="微軟正黑體" panose="020B0604030504040204" pitchFamily="34" charset="-120"/>
                <a:ea typeface="微軟正黑體" panose="020B0604030504040204" pitchFamily="34" charset="-120"/>
              </a:rPr>
              <a:t>的名字，用來確認是否有跑到該函式，最後發現當我在 </a:t>
            </a:r>
            <a:r>
              <a:rPr lang="en-US" altLang="zh-TW" sz="2000" dirty="0">
                <a:latin typeface="微軟正黑體" panose="020B0604030504040204" pitchFamily="34" charset="-120"/>
                <a:ea typeface="微軟正黑體" panose="020B0604030504040204" pitchFamily="34" charset="-120"/>
              </a:rPr>
              <a:t>top function </a:t>
            </a:r>
            <a:r>
              <a:rPr lang="zh-TW" altLang="en-US" sz="2000" dirty="0">
                <a:latin typeface="微軟正黑體" panose="020B0604030504040204" pitchFamily="34" charset="-120"/>
                <a:ea typeface="微軟正黑體" panose="020B0604030504040204" pitchFamily="34" charset="-120"/>
              </a:rPr>
              <a:t>中最後一個呼叫函式的後面 </a:t>
            </a:r>
            <a:r>
              <a:rPr lang="en-US" altLang="zh-TW" sz="2000" dirty="0" err="1">
                <a:latin typeface="微軟正黑體" panose="020B0604030504040204" pitchFamily="34" charset="-120"/>
                <a:ea typeface="微軟正黑體" panose="020B0604030504040204" pitchFamily="34" charset="-120"/>
              </a:rPr>
              <a:t>cout“final</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時，會成功跑出該 </a:t>
            </a:r>
            <a:r>
              <a:rPr lang="en-US" altLang="zh-TW" sz="2000" dirty="0" err="1">
                <a:latin typeface="微軟正黑體" panose="020B0604030504040204" pitchFamily="34" charset="-120"/>
                <a:ea typeface="微軟正黑體" panose="020B0604030504040204" pitchFamily="34" charset="-120"/>
              </a:rPr>
              <a:t>cout</a:t>
            </a:r>
            <a:r>
              <a:rPr lang="zh-TW" altLang="en-US" sz="2000" dirty="0">
                <a:latin typeface="微軟正黑體" panose="020B0604030504040204" pitchFamily="34" charset="-120"/>
                <a:ea typeface="微軟正黑體" panose="020B0604030504040204" pitchFamily="34" charset="-120"/>
              </a:rPr>
              <a:t>，所以應該不會是裡面 </a:t>
            </a:r>
            <a:r>
              <a:rPr lang="en-US" altLang="zh-TW" sz="2000" dirty="0">
                <a:latin typeface="微軟正黑體" panose="020B0604030504040204" pitchFamily="34" charset="-120"/>
                <a:ea typeface="微軟正黑體" panose="020B0604030504040204" pitchFamily="34" charset="-120"/>
              </a:rPr>
              <a:t>function </a:t>
            </a:r>
            <a:r>
              <a:rPr lang="zh-TW" altLang="en-US" sz="2000" dirty="0">
                <a:latin typeface="微軟正黑體" panose="020B0604030504040204" pitchFamily="34" charset="-120"/>
                <a:ea typeface="微軟正黑體" panose="020B0604030504040204" pitchFamily="34" charset="-120"/>
              </a:rPr>
              <a:t>的問題。最後發現是 </a:t>
            </a:r>
            <a:r>
              <a:rPr lang="en-US" altLang="zh-TW" sz="2000" dirty="0">
                <a:latin typeface="微軟正黑體" panose="020B0604030504040204" pitchFamily="34" charset="-120"/>
                <a:ea typeface="微軟正黑體" panose="020B0604030504040204" pitchFamily="34" charset="-120"/>
              </a:rPr>
              <a:t>output </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buffer size</a:t>
            </a:r>
            <a:r>
              <a:rPr lang="zh-TW" altLang="en-US" sz="2000" dirty="0">
                <a:latin typeface="微軟正黑體" panose="020B0604030504040204" pitchFamily="34" charset="-120"/>
                <a:ea typeface="微軟正黑體" panose="020B0604030504040204" pitchFamily="34" charset="-120"/>
              </a:rPr>
              <a:t> 錯了，導致程式會跑到中止，修改之後就可以成功跑完了。</a:t>
            </a:r>
          </a:p>
        </p:txBody>
      </p:sp>
      <p:sp>
        <p:nvSpPr>
          <p:cNvPr id="17" name="文字方塊 16">
            <a:extLst>
              <a:ext uri="{FF2B5EF4-FFF2-40B4-BE49-F238E27FC236}">
                <a16:creationId xmlns:a16="http://schemas.microsoft.com/office/drawing/2014/main" id="{EFDFE2AF-999E-5E4B-E336-46EC8C3259F6}"/>
              </a:ext>
            </a:extLst>
          </p:cNvPr>
          <p:cNvSpPr txBox="1"/>
          <p:nvPr/>
        </p:nvSpPr>
        <p:spPr>
          <a:xfrm>
            <a:off x="8001000" y="4541451"/>
            <a:ext cx="309655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以下為</a:t>
            </a:r>
            <a:r>
              <a:rPr lang="en-US" altLang="zh-TW" dirty="0">
                <a:latin typeface="微軟正黑體" panose="020B0604030504040204" pitchFamily="34" charset="-120"/>
                <a:ea typeface="微軟正黑體" panose="020B0604030504040204" pitchFamily="34" charset="-120"/>
              </a:rPr>
              <a:t>terminal</a:t>
            </a:r>
            <a:r>
              <a:rPr lang="zh-TW" altLang="en-US" dirty="0">
                <a:latin typeface="微軟正黑體" panose="020B0604030504040204" pitchFamily="34" charset="-120"/>
                <a:ea typeface="微軟正黑體" panose="020B0604030504040204" pitchFamily="34" charset="-120"/>
              </a:rPr>
              <a:t>顯示的錯誤 </a:t>
            </a:r>
            <a:r>
              <a:rPr lang="en-US" altLang="zh-TW" dirty="0">
                <a:latin typeface="微軟正黑體" panose="020B0604030504040204" pitchFamily="34" charset="-120"/>
                <a:ea typeface="微軟正黑體" panose="020B0604030504040204" pitchFamily="34" charset="-120"/>
              </a:rPr>
              <a:t>: </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B88E5504-6466-6BE6-9828-C2A7890A224F}"/>
              </a:ext>
            </a:extLst>
          </p:cNvPr>
          <p:cNvSpPr txBox="1"/>
          <p:nvPr/>
        </p:nvSpPr>
        <p:spPr>
          <a:xfrm>
            <a:off x="7467600" y="6808019"/>
            <a:ext cx="9614107"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將 </a:t>
            </a:r>
            <a:r>
              <a:rPr lang="en-US" altLang="zh-TW" dirty="0">
                <a:latin typeface="微軟正黑體" panose="020B0604030504040204" pitchFamily="34" charset="-120"/>
                <a:ea typeface="微軟正黑體" panose="020B0604030504040204" pitchFamily="34" charset="-120"/>
              </a:rPr>
              <a:t>Depth</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buffer size </a:t>
            </a:r>
            <a:r>
              <a:rPr lang="zh-TW" altLang="en-US" dirty="0">
                <a:latin typeface="微軟正黑體" panose="020B0604030504040204" pitchFamily="34" charset="-120"/>
                <a:ea typeface="微軟正黑體" panose="020B0604030504040204" pitchFamily="34" charset="-120"/>
              </a:rPr>
              <a:t>從 </a:t>
            </a:r>
            <a:r>
              <a:rPr lang="en-US" altLang="zh-TW" dirty="0" err="1">
                <a:latin typeface="微軟正黑體" panose="020B0604030504040204" pitchFamily="34" charset="-120"/>
                <a:ea typeface="微軟正黑體" panose="020B0604030504040204" pitchFamily="34" charset="-120"/>
              </a:rPr>
              <a:t>sizeof</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uchar</a:t>
            </a:r>
            <a:r>
              <a:rPr lang="en-US" altLang="zh-TW" dirty="0">
                <a:latin typeface="微軟正黑體" panose="020B0604030504040204" pitchFamily="34" charset="-120"/>
                <a:ea typeface="微軟正黑體" panose="020B0604030504040204" pitchFamily="34" charset="-120"/>
              </a:rPr>
              <a:t>)* height* width </a:t>
            </a:r>
            <a:r>
              <a:rPr lang="zh-TW" altLang="en-US" dirty="0">
                <a:latin typeface="微軟正黑體" panose="020B0604030504040204" pitchFamily="34" charset="-120"/>
                <a:ea typeface="微軟正黑體" panose="020B0604030504040204" pitchFamily="34" charset="-120"/>
              </a:rPr>
              <a:t>改成 </a:t>
            </a:r>
            <a:r>
              <a:rPr lang="en-US" altLang="zh-TW" dirty="0" err="1">
                <a:latin typeface="微軟正黑體" panose="020B0604030504040204" pitchFamily="34" charset="-120"/>
                <a:ea typeface="微軟正黑體" panose="020B0604030504040204" pitchFamily="34" charset="-120"/>
              </a:rPr>
              <a:t>sizeof</a:t>
            </a:r>
            <a:r>
              <a:rPr lang="en-US" altLang="zh-TW" dirty="0">
                <a:latin typeface="微軟正黑體" panose="020B0604030504040204" pitchFamily="34" charset="-120"/>
                <a:ea typeface="微軟正黑體" panose="020B0604030504040204" pitchFamily="34" charset="-120"/>
              </a:rPr>
              <a:t>(float)* height* width</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20" name="矩形 19">
            <a:extLst>
              <a:ext uri="{FF2B5EF4-FFF2-40B4-BE49-F238E27FC236}">
                <a16:creationId xmlns:a16="http://schemas.microsoft.com/office/drawing/2014/main" id="{7F870DB5-B0B9-AA89-94CA-099D60FE5FDC}"/>
              </a:ext>
            </a:extLst>
          </p:cNvPr>
          <p:cNvSpPr/>
          <p:nvPr/>
        </p:nvSpPr>
        <p:spPr>
          <a:xfrm>
            <a:off x="1839002" y="8237702"/>
            <a:ext cx="1208997" cy="177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815459FA-0E93-85E2-B655-DC04F39B1E9C}"/>
              </a:ext>
            </a:extLst>
          </p:cNvPr>
          <p:cNvSpPr/>
          <p:nvPr/>
        </p:nvSpPr>
        <p:spPr>
          <a:xfrm>
            <a:off x="8114465" y="6134100"/>
            <a:ext cx="3422746" cy="163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9712E90D-FCD6-1BB1-7AFE-0A4C3300A68C}"/>
              </a:ext>
            </a:extLst>
          </p:cNvPr>
          <p:cNvCxnSpPr/>
          <p:nvPr/>
        </p:nvCxnSpPr>
        <p:spPr>
          <a:xfrm>
            <a:off x="7825593" y="8195096"/>
            <a:ext cx="90146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4" name="矩形 23">
            <a:extLst>
              <a:ext uri="{FF2B5EF4-FFF2-40B4-BE49-F238E27FC236}">
                <a16:creationId xmlns:a16="http://schemas.microsoft.com/office/drawing/2014/main" id="{AA79FF96-6D29-808B-19AB-293184F3A5A9}"/>
              </a:ext>
            </a:extLst>
          </p:cNvPr>
          <p:cNvSpPr/>
          <p:nvPr/>
        </p:nvSpPr>
        <p:spPr>
          <a:xfrm>
            <a:off x="13182600" y="8039108"/>
            <a:ext cx="1752600" cy="155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66267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Verification on Vitis Ide : Emulation-HW </a:t>
            </a:r>
            <a:endParaRPr lang="zh-TW" altLang="en-US" sz="4400" b="1" dirty="0"/>
          </a:p>
        </p:txBody>
      </p:sp>
      <p:sp>
        <p:nvSpPr>
          <p:cNvPr id="7" name="文字方塊 6">
            <a:extLst>
              <a:ext uri="{FF2B5EF4-FFF2-40B4-BE49-F238E27FC236}">
                <a16:creationId xmlns:a16="http://schemas.microsoft.com/office/drawing/2014/main" id="{EF7EA448-80E2-AB66-4CC6-86A6A7AC7C39}"/>
              </a:ext>
            </a:extLst>
          </p:cNvPr>
          <p:cNvSpPr txBox="1"/>
          <p:nvPr/>
        </p:nvSpPr>
        <p:spPr>
          <a:xfrm>
            <a:off x="1622566" y="2422761"/>
            <a:ext cx="1460803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run</a:t>
            </a:r>
            <a:r>
              <a:rPr lang="zh-TW" altLang="en-US" sz="2000" dirty="0">
                <a:latin typeface="微軟正黑體" panose="020B0604030504040204" pitchFamily="34" charset="-120"/>
                <a:ea typeface="微軟正黑體" panose="020B0604030504040204" pitchFamily="34" charset="-120"/>
              </a:rPr>
              <a:t> 完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sw</a:t>
            </a:r>
            <a:r>
              <a:rPr lang="zh-TW" altLang="en-US" sz="2000" dirty="0">
                <a:latin typeface="微軟正黑體" panose="020B0604030504040204" pitchFamily="34" charset="-120"/>
                <a:ea typeface="微軟正黑體" panose="020B0604030504040204" pitchFamily="34" charset="-120"/>
              </a:rPr>
              <a:t> 後，要 </a:t>
            </a:r>
            <a:r>
              <a:rPr lang="en-US" altLang="zh-TW" sz="2000" dirty="0">
                <a:latin typeface="微軟正黑體" panose="020B0604030504040204" pitchFamily="34" charset="-120"/>
                <a:ea typeface="微軟正黑體" panose="020B0604030504040204" pitchFamily="34" charset="-120"/>
              </a:rPr>
              <a:t>build emulation-</a:t>
            </a:r>
            <a:r>
              <a:rPr lang="en-US" altLang="zh-TW" sz="2000" dirty="0" err="1">
                <a:latin typeface="微軟正黑體" panose="020B0604030504040204" pitchFamily="34" charset="-120"/>
                <a:ea typeface="微軟正黑體" panose="020B0604030504040204" pitchFamily="34" charset="-120"/>
              </a:rPr>
              <a:t>hw</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的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部分時，會出現</a:t>
            </a:r>
            <a:r>
              <a:rPr lang="en-US" altLang="zh-TW" sz="2000" dirty="0">
                <a:latin typeface="微軟正黑體" panose="020B0604030504040204" pitchFamily="34" charset="-120"/>
                <a:ea typeface="微軟正黑體" panose="020B0604030504040204" pitchFamily="34" charset="-120"/>
              </a:rPr>
              <a:t>error</a:t>
            </a:r>
            <a:r>
              <a:rPr lang="zh-TW" altLang="en-US" sz="2000" dirty="0">
                <a:latin typeface="微軟正黑體" panose="020B0604030504040204" pitchFamily="34" charset="-120"/>
                <a:ea typeface="微軟正黑體" panose="020B0604030504040204" pitchFamily="34" charset="-120"/>
              </a:rPr>
              <a:t>。</a:t>
            </a:r>
          </a:p>
        </p:txBody>
      </p:sp>
      <p:pic>
        <p:nvPicPr>
          <p:cNvPr id="8" name="圖片 7" descr="一張含有 文字 的圖片&#10;&#10;自動產生的描述">
            <a:extLst>
              <a:ext uri="{FF2B5EF4-FFF2-40B4-BE49-F238E27FC236}">
                <a16:creationId xmlns:a16="http://schemas.microsoft.com/office/drawing/2014/main" id="{5532D2AF-9570-690F-191B-9E4A50DA2C17}"/>
              </a:ext>
            </a:extLst>
          </p:cNvPr>
          <p:cNvPicPr>
            <a:picLocks noChangeAspect="1"/>
          </p:cNvPicPr>
          <p:nvPr/>
        </p:nvPicPr>
        <p:blipFill rotWithShape="1">
          <a:blip r:embed="rId6">
            <a:extLst>
              <a:ext uri="{28A0092B-C50C-407E-A947-70E740481C1C}">
                <a14:useLocalDpi xmlns:a14="http://schemas.microsoft.com/office/drawing/2010/main" val="0"/>
              </a:ext>
            </a:extLst>
          </a:blip>
          <a:srcRect l="4350" r="21684" b="1546"/>
          <a:stretch/>
        </p:blipFill>
        <p:spPr>
          <a:xfrm>
            <a:off x="1295400" y="5084929"/>
            <a:ext cx="6271821" cy="2561500"/>
          </a:xfrm>
          <a:prstGeom prst="rect">
            <a:avLst/>
          </a:prstGeom>
        </p:spPr>
      </p:pic>
      <p:sp>
        <p:nvSpPr>
          <p:cNvPr id="10" name="文字方塊 9">
            <a:extLst>
              <a:ext uri="{FF2B5EF4-FFF2-40B4-BE49-F238E27FC236}">
                <a16:creationId xmlns:a16="http://schemas.microsoft.com/office/drawing/2014/main" id="{BF589BA9-CAEA-48FC-B904-CF42A0A37EF1}"/>
              </a:ext>
            </a:extLst>
          </p:cNvPr>
          <p:cNvSpPr txBox="1"/>
          <p:nvPr/>
        </p:nvSpPr>
        <p:spPr>
          <a:xfrm>
            <a:off x="1601230" y="3158311"/>
            <a:ext cx="14608034"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sw</a:t>
            </a:r>
            <a:r>
              <a:rPr lang="zh-TW" altLang="en-US" sz="2000" dirty="0">
                <a:latin typeface="微軟正黑體" panose="020B0604030504040204" pitchFamily="34" charset="-120"/>
                <a:ea typeface="微軟正黑體" panose="020B0604030504040204" pitchFamily="34" charset="-120"/>
              </a:rPr>
              <a:t> 和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hw</a:t>
            </a:r>
            <a:r>
              <a:rPr lang="zh-TW" altLang="en-US" sz="2000" dirty="0">
                <a:latin typeface="微軟正黑體" panose="020B0604030504040204" pitchFamily="34" charset="-120"/>
                <a:ea typeface="微軟正黑體" panose="020B0604030504040204" pitchFamily="34" charset="-120"/>
              </a:rPr>
              <a:t> 不會共用 </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prj</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properties</a:t>
            </a:r>
            <a:r>
              <a:rPr lang="zh-TW" altLang="en-US" sz="2000" dirty="0">
                <a:latin typeface="微軟正黑體" panose="020B0604030504040204" pitchFamily="34" charset="-120"/>
                <a:ea typeface="微軟正黑體" panose="020B0604030504040204" pitchFamily="34" charset="-120"/>
              </a:rPr>
              <a:t>的設定，要再重新設定一次 </a:t>
            </a:r>
            <a:r>
              <a:rPr lang="en-US" altLang="zh-TW" sz="2000" dirty="0">
                <a:latin typeface="微軟正黑體" panose="020B0604030504040204" pitchFamily="34" charset="-120"/>
                <a:ea typeface="微軟正黑體" panose="020B0604030504040204" pitchFamily="34" charset="-120"/>
              </a:rPr>
              <a:t>include path</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library path </a:t>
            </a:r>
            <a:r>
              <a:rPr lang="zh-TW" altLang="en-US" sz="2000" dirty="0">
                <a:latin typeface="微軟正黑體" panose="020B0604030504040204" pitchFamily="34" charset="-120"/>
                <a:ea typeface="微軟正黑體" panose="020B0604030504040204" pitchFamily="34" charset="-120"/>
              </a:rPr>
              <a:t>和 </a:t>
            </a:r>
            <a:r>
              <a:rPr lang="en-US" altLang="zh-TW" sz="2000" dirty="0">
                <a:latin typeface="微軟正黑體" panose="020B0604030504040204" pitchFamily="34" charset="-120"/>
                <a:ea typeface="微軟正黑體" panose="020B0604030504040204" pitchFamily="34" charset="-120"/>
              </a:rPr>
              <a:t>library dependency</a:t>
            </a:r>
            <a:r>
              <a:rPr lang="zh-TW" altLang="en-US" sz="2000" dirty="0">
                <a:latin typeface="微軟正黑體" panose="020B0604030504040204" pitchFamily="34" charset="-120"/>
                <a:ea typeface="微軟正黑體" panose="020B0604030504040204" pitchFamily="34" charset="-120"/>
              </a:rPr>
              <a:t>，重新設定完就可以成功 </a:t>
            </a:r>
            <a:r>
              <a:rPr lang="en-US" altLang="zh-TW" sz="2000" dirty="0">
                <a:latin typeface="微軟正黑體" panose="020B0604030504040204" pitchFamily="34" charset="-120"/>
                <a:ea typeface="微軟正黑體" panose="020B0604030504040204" pitchFamily="34" charset="-120"/>
              </a:rPr>
              <a:t>build </a:t>
            </a:r>
            <a:r>
              <a:rPr lang="zh-TW" altLang="en-US" sz="2000" dirty="0">
                <a:latin typeface="微軟正黑體" panose="020B0604030504040204" pitchFamily="34" charset="-120"/>
                <a:ea typeface="微軟正黑體" panose="020B0604030504040204" pitchFamily="34" charset="-120"/>
              </a:rPr>
              <a:t>完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hw</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了。</a:t>
            </a:r>
          </a:p>
        </p:txBody>
      </p:sp>
      <p:pic>
        <p:nvPicPr>
          <p:cNvPr id="14" name="圖片 13">
            <a:extLst>
              <a:ext uri="{FF2B5EF4-FFF2-40B4-BE49-F238E27FC236}">
                <a16:creationId xmlns:a16="http://schemas.microsoft.com/office/drawing/2014/main" id="{64C6C85F-1DAC-0AA3-F1B8-718CFA81CEA3}"/>
              </a:ext>
            </a:extLst>
          </p:cNvPr>
          <p:cNvPicPr>
            <a:picLocks noChangeAspect="1"/>
          </p:cNvPicPr>
          <p:nvPr/>
        </p:nvPicPr>
        <p:blipFill>
          <a:blip r:embed="rId7"/>
          <a:stretch>
            <a:fillRect/>
          </a:stretch>
        </p:blipFill>
        <p:spPr>
          <a:xfrm>
            <a:off x="7985811" y="4527401"/>
            <a:ext cx="4289533" cy="4715822"/>
          </a:xfrm>
          <a:prstGeom prst="rect">
            <a:avLst/>
          </a:prstGeom>
        </p:spPr>
      </p:pic>
      <p:pic>
        <p:nvPicPr>
          <p:cNvPr id="16" name="圖片 15">
            <a:extLst>
              <a:ext uri="{FF2B5EF4-FFF2-40B4-BE49-F238E27FC236}">
                <a16:creationId xmlns:a16="http://schemas.microsoft.com/office/drawing/2014/main" id="{9834FFAA-EB69-9243-22B8-2DAF06BD4896}"/>
              </a:ext>
            </a:extLst>
          </p:cNvPr>
          <p:cNvPicPr>
            <a:picLocks noChangeAspect="1"/>
          </p:cNvPicPr>
          <p:nvPr/>
        </p:nvPicPr>
        <p:blipFill>
          <a:blip r:embed="rId8"/>
          <a:stretch>
            <a:fillRect/>
          </a:stretch>
        </p:blipFill>
        <p:spPr>
          <a:xfrm>
            <a:off x="12574688" y="4521342"/>
            <a:ext cx="4289534" cy="4760272"/>
          </a:xfrm>
          <a:prstGeom prst="rect">
            <a:avLst/>
          </a:prstGeom>
        </p:spPr>
      </p:pic>
      <p:sp>
        <p:nvSpPr>
          <p:cNvPr id="17" name="矩形 16">
            <a:extLst>
              <a:ext uri="{FF2B5EF4-FFF2-40B4-BE49-F238E27FC236}">
                <a16:creationId xmlns:a16="http://schemas.microsoft.com/office/drawing/2014/main" id="{E6DDDFE0-8BAD-F079-E6D3-F879EC145E3E}"/>
              </a:ext>
            </a:extLst>
          </p:cNvPr>
          <p:cNvSpPr/>
          <p:nvPr/>
        </p:nvSpPr>
        <p:spPr>
          <a:xfrm>
            <a:off x="9144000" y="6928790"/>
            <a:ext cx="762000" cy="163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92D50D27-A6A0-7693-6D45-0528FE4A2E3A}"/>
              </a:ext>
            </a:extLst>
          </p:cNvPr>
          <p:cNvSpPr/>
          <p:nvPr/>
        </p:nvSpPr>
        <p:spPr>
          <a:xfrm>
            <a:off x="13716000" y="6097465"/>
            <a:ext cx="762000" cy="16318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784C016-0B17-3777-1E3A-F819952A3C6E}"/>
              </a:ext>
            </a:extLst>
          </p:cNvPr>
          <p:cNvSpPr/>
          <p:nvPr/>
        </p:nvSpPr>
        <p:spPr>
          <a:xfrm>
            <a:off x="1219200" y="6667500"/>
            <a:ext cx="2514600" cy="424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0698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4290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Verification on Vitis Ide : Emulation-HW</a:t>
            </a:r>
            <a:endParaRPr lang="zh-TW" altLang="en-US" sz="4400" b="1" dirty="0"/>
          </a:p>
        </p:txBody>
      </p:sp>
      <p:sp>
        <p:nvSpPr>
          <p:cNvPr id="7" name="文字方塊 6">
            <a:extLst>
              <a:ext uri="{FF2B5EF4-FFF2-40B4-BE49-F238E27FC236}">
                <a16:creationId xmlns:a16="http://schemas.microsoft.com/office/drawing/2014/main" id="{EF7EA448-80E2-AB66-4CC6-86A6A7AC7C39}"/>
              </a:ext>
            </a:extLst>
          </p:cNvPr>
          <p:cNvSpPr txBox="1"/>
          <p:nvPr/>
        </p:nvSpPr>
        <p:spPr>
          <a:xfrm>
            <a:off x="1622566" y="2422761"/>
            <a:ext cx="14608034"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已經成功跑完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sw</a:t>
            </a:r>
            <a:r>
              <a:rPr lang="zh-TW" altLang="en-US" sz="2000" dirty="0">
                <a:latin typeface="微軟正黑體" panose="020B0604030504040204" pitchFamily="34" charset="-120"/>
                <a:ea typeface="微軟正黑體" panose="020B0604030504040204" pitchFamily="34" charset="-120"/>
              </a:rPr>
              <a:t>，也可以成功 </a:t>
            </a:r>
            <a:r>
              <a:rPr lang="en-US" altLang="zh-TW" sz="2000" dirty="0">
                <a:latin typeface="微軟正黑體" panose="020B0604030504040204" pitchFamily="34" charset="-120"/>
                <a:ea typeface="微軟正黑體" panose="020B0604030504040204" pitchFamily="34" charset="-120"/>
              </a:rPr>
              <a:t>build</a:t>
            </a:r>
            <a:r>
              <a:rPr lang="zh-TW" altLang="en-US" sz="2000" dirty="0">
                <a:latin typeface="微軟正黑體" panose="020B0604030504040204" pitchFamily="34" charset="-120"/>
                <a:ea typeface="微軟正黑體" panose="020B0604030504040204" pitchFamily="34" charset="-120"/>
              </a:rPr>
              <a:t> 完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hw</a:t>
            </a:r>
            <a:r>
              <a:rPr lang="zh-TW" altLang="en-US" sz="2000" dirty="0">
                <a:latin typeface="微軟正黑體" panose="020B0604030504040204" pitchFamily="34" charset="-120"/>
                <a:ea typeface="微軟正黑體" panose="020B0604030504040204" pitchFamily="34" charset="-120"/>
              </a:rPr>
              <a:t>，但在 </a:t>
            </a:r>
            <a:r>
              <a:rPr lang="en-US" altLang="zh-TW" sz="2000" dirty="0">
                <a:latin typeface="微軟正黑體" panose="020B0604030504040204" pitchFamily="34" charset="-120"/>
                <a:ea typeface="微軟正黑體" panose="020B0604030504040204" pitchFamily="34" charset="-120"/>
              </a:rPr>
              <a:t>run configuration </a:t>
            </a:r>
            <a:r>
              <a:rPr lang="zh-TW" altLang="en-US" sz="2000" dirty="0">
                <a:latin typeface="微軟正黑體" panose="020B0604030504040204" pitchFamily="34" charset="-120"/>
                <a:ea typeface="微軟正黑體" panose="020B0604030504040204" pitchFamily="34" charset="-120"/>
              </a:rPr>
              <a:t>時會跑很久很久。</a:t>
            </a:r>
            <a:r>
              <a:rPr lang="en-US" altLang="zh-TW" sz="2000" dirty="0">
                <a:latin typeface="微軟正黑體" panose="020B0604030504040204" pitchFamily="34" charset="-120"/>
                <a:ea typeface="微軟正黑體" panose="020B0604030504040204" pitchFamily="34" charset="-120"/>
              </a:rPr>
              <a:t>Vitis ide</a:t>
            </a:r>
            <a:r>
              <a:rPr lang="zh-TW" altLang="en-US" sz="2000" dirty="0">
                <a:latin typeface="微軟正黑體" panose="020B0604030504040204" pitchFamily="34" charset="-120"/>
                <a:ea typeface="微軟正黑體" panose="020B0604030504040204" pitchFamily="34" charset="-120"/>
              </a:rPr>
              <a:t>中的 </a:t>
            </a:r>
            <a:r>
              <a:rPr lang="en-US" altLang="zh-TW" sz="2000" dirty="0">
                <a:latin typeface="微軟正黑體" panose="020B0604030504040204" pitchFamily="34" charset="-120"/>
                <a:ea typeface="微軟正黑體" panose="020B0604030504040204" pitchFamily="34" charset="-120"/>
              </a:rPr>
              <a:t>emulation-</a:t>
            </a:r>
            <a:r>
              <a:rPr lang="en-US" altLang="zh-TW" sz="2000" dirty="0" err="1">
                <a:latin typeface="微軟正黑體" panose="020B0604030504040204" pitchFamily="34" charset="-120"/>
                <a:ea typeface="微軟正黑體" panose="020B0604030504040204" pitchFamily="34" charset="-120"/>
              </a:rPr>
              <a:t>hw</a:t>
            </a:r>
            <a:r>
              <a:rPr lang="zh-TW" altLang="en-US" sz="2000" dirty="0">
                <a:latin typeface="微軟正黑體" panose="020B0604030504040204" pitchFamily="34" charset="-120"/>
                <a:ea typeface="微軟正黑體" panose="020B0604030504040204" pitchFamily="34" charset="-120"/>
              </a:rPr>
              <a:t> 其實就是 </a:t>
            </a:r>
            <a:r>
              <a:rPr lang="en-US" altLang="zh-TW" sz="2000" dirty="0" err="1">
                <a:latin typeface="微軟正黑體" panose="020B0604030504040204" pitchFamily="34" charset="-120"/>
                <a:ea typeface="微軟正黑體" panose="020B0604030504040204" pitchFamily="34" charset="-120"/>
              </a:rPr>
              <a:t>vitis_hls</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中的 </a:t>
            </a:r>
            <a:r>
              <a:rPr lang="en-US" altLang="zh-TW" sz="2000" dirty="0">
                <a:latin typeface="微軟正黑體" panose="020B0604030504040204" pitchFamily="34" charset="-120"/>
                <a:ea typeface="微軟正黑體" panose="020B0604030504040204" pitchFamily="34" charset="-120"/>
              </a:rPr>
              <a:t>co-simulation</a:t>
            </a:r>
            <a:r>
              <a:rPr lang="zh-TW" altLang="en-US" sz="2000" dirty="0">
                <a:latin typeface="微軟正黑體" panose="020B0604030504040204" pitchFamily="34" charset="-120"/>
                <a:ea typeface="微軟正黑體" panose="020B0604030504040204" pitchFamily="34" charset="-120"/>
              </a:rPr>
              <a:t>，因此我們就跳過此步驟，直接跑 </a:t>
            </a:r>
            <a:r>
              <a:rPr lang="en-US" altLang="zh-TW" sz="2000" dirty="0">
                <a:latin typeface="微軟正黑體" panose="020B0604030504040204" pitchFamily="34" charset="-120"/>
                <a:ea typeface="微軟正黑體" panose="020B0604030504040204" pitchFamily="34" charset="-120"/>
              </a:rPr>
              <a:t>Hardware</a:t>
            </a:r>
            <a:r>
              <a:rPr lang="zh-TW" altLang="en-US" sz="2000" dirty="0">
                <a:latin typeface="微軟正黑體" panose="020B0604030504040204" pitchFamily="34" charset="-120"/>
                <a:ea typeface="微軟正黑體" panose="020B0604030504040204" pitchFamily="34" charset="-120"/>
              </a:rPr>
              <a:t> 驗證。</a:t>
            </a:r>
          </a:p>
        </p:txBody>
      </p:sp>
      <p:pic>
        <p:nvPicPr>
          <p:cNvPr id="9" name="圖片 8">
            <a:extLst>
              <a:ext uri="{FF2B5EF4-FFF2-40B4-BE49-F238E27FC236}">
                <a16:creationId xmlns:a16="http://schemas.microsoft.com/office/drawing/2014/main" id="{2052CA32-6565-A3D7-7366-09133E71A704}"/>
              </a:ext>
            </a:extLst>
          </p:cNvPr>
          <p:cNvPicPr>
            <a:picLocks noChangeAspect="1"/>
          </p:cNvPicPr>
          <p:nvPr/>
        </p:nvPicPr>
        <p:blipFill>
          <a:blip r:embed="rId6"/>
          <a:stretch>
            <a:fillRect/>
          </a:stretch>
        </p:blipFill>
        <p:spPr>
          <a:xfrm>
            <a:off x="1981200" y="4762500"/>
            <a:ext cx="3429000" cy="3635982"/>
          </a:xfrm>
          <a:prstGeom prst="rect">
            <a:avLst/>
          </a:prstGeom>
        </p:spPr>
      </p:pic>
      <p:pic>
        <p:nvPicPr>
          <p:cNvPr id="11" name="圖片 10">
            <a:extLst>
              <a:ext uri="{FF2B5EF4-FFF2-40B4-BE49-F238E27FC236}">
                <a16:creationId xmlns:a16="http://schemas.microsoft.com/office/drawing/2014/main" id="{2E5F0536-5539-097D-6558-9C91CFFFB178}"/>
              </a:ext>
            </a:extLst>
          </p:cNvPr>
          <p:cNvPicPr>
            <a:picLocks noChangeAspect="1"/>
          </p:cNvPicPr>
          <p:nvPr/>
        </p:nvPicPr>
        <p:blipFill>
          <a:blip r:embed="rId7"/>
          <a:stretch>
            <a:fillRect/>
          </a:stretch>
        </p:blipFill>
        <p:spPr>
          <a:xfrm>
            <a:off x="6073617" y="4416387"/>
            <a:ext cx="6140766" cy="1454225"/>
          </a:xfrm>
          <a:prstGeom prst="rect">
            <a:avLst/>
          </a:prstGeom>
        </p:spPr>
      </p:pic>
    </p:spTree>
    <p:extLst>
      <p:ext uri="{BB962C8B-B14F-4D97-AF65-F5344CB8AC3E}">
        <p14:creationId xmlns:p14="http://schemas.microsoft.com/office/powerpoint/2010/main" val="315725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a:t>
            </a:r>
            <a:r>
              <a:rPr lang="zh-TW" altLang="en-US" sz="4400" b="1" dirty="0"/>
              <a:t> </a:t>
            </a:r>
            <a:r>
              <a:rPr lang="zh-TW" altLang="en-US" sz="4400" b="1" dirty="0">
                <a:latin typeface="微軟正黑體" panose="020B0604030504040204" pitchFamily="34" charset="-120"/>
                <a:ea typeface="微軟正黑體" panose="020B0604030504040204" pitchFamily="34" charset="-120"/>
              </a:rPr>
              <a:t>和</a:t>
            </a:r>
            <a:r>
              <a:rPr lang="zh-TW" altLang="en-US" sz="4400" b="1" dirty="0"/>
              <a:t> </a:t>
            </a:r>
            <a:r>
              <a:rPr lang="en-US" altLang="zh-TW" sz="4400" b="1" dirty="0"/>
              <a:t>host </a:t>
            </a:r>
            <a:r>
              <a:rPr lang="zh-TW" altLang="en-US" sz="4400" b="1" dirty="0">
                <a:latin typeface="微軟正黑體" panose="020B0604030504040204" pitchFamily="34" charset="-120"/>
                <a:ea typeface="微軟正黑體" panose="020B0604030504040204" pitchFamily="34" charset="-120"/>
              </a:rPr>
              <a:t>討論，更改 </a:t>
            </a:r>
            <a:r>
              <a:rPr lang="en-US" altLang="zh-TW" sz="4400" b="1" dirty="0"/>
              <a:t>top function</a:t>
            </a:r>
            <a:endParaRPr lang="zh-TW" altLang="en-US" sz="4400"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BA042BBA-13F2-484B-B327-E9112DD87FFB}"/>
              </a:ext>
            </a:extLst>
          </p:cNvPr>
          <p:cNvSpPr txBox="1"/>
          <p:nvPr/>
        </p:nvSpPr>
        <p:spPr>
          <a:xfrm>
            <a:off x="1447800" y="2257159"/>
            <a:ext cx="14524064" cy="1882438"/>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原本 </a:t>
            </a:r>
            <a:r>
              <a:rPr lang="en-US" altLang="zh-TW" sz="2000" dirty="0">
                <a:latin typeface="微軟正黑體" panose="020B0604030504040204" pitchFamily="34" charset="-120"/>
                <a:ea typeface="微軟正黑體" panose="020B0604030504040204" pitchFamily="34" charset="-120"/>
              </a:rPr>
              <a:t>stereo matching</a:t>
            </a:r>
            <a:r>
              <a:rPr lang="zh-TW" altLang="en-US" sz="2000" dirty="0">
                <a:latin typeface="微軟正黑體" panose="020B0604030504040204" pitchFamily="34" charset="-120"/>
                <a:ea typeface="微軟正黑體" panose="020B0604030504040204" pitchFamily="34" charset="-120"/>
              </a:rPr>
              <a:t> 的 </a:t>
            </a:r>
            <a:r>
              <a:rPr lang="en-US" altLang="zh-TW" sz="2000" dirty="0">
                <a:latin typeface="微軟正黑體" panose="020B0604030504040204" pitchFamily="34" charset="-120"/>
                <a:ea typeface="微軟正黑體" panose="020B0604030504040204" pitchFamily="34" charset="-120"/>
              </a:rPr>
              <a:t>top function</a:t>
            </a:r>
            <a:r>
              <a:rPr lang="zh-TW" altLang="en-US" sz="2000" dirty="0">
                <a:latin typeface="微軟正黑體" panose="020B0604030504040204" pitchFamily="34" charset="-120"/>
                <a:ea typeface="微軟正黑體" panose="020B0604030504040204" pitchFamily="34" charset="-120"/>
              </a:rPr>
              <a:t> 是 </a:t>
            </a:r>
            <a:r>
              <a:rPr lang="en-US" altLang="zh-TW" sz="2000" dirty="0" err="1">
                <a:latin typeface="微軟正黑體" panose="020B0604030504040204" pitchFamily="34" charset="-120"/>
                <a:ea typeface="微軟正黑體" panose="020B0604030504040204" pitchFamily="34" charset="-120"/>
              </a:rPr>
              <a:t>computeLeftDisparityMap</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，後來改成 </a:t>
            </a:r>
            <a:r>
              <a:rPr lang="en-US" altLang="zh-TW" sz="2000" dirty="0">
                <a:latin typeface="微軟正黑體" panose="020B0604030504040204" pitchFamily="34" charset="-120"/>
                <a:ea typeface="微軟正黑體" panose="020B0604030504040204" pitchFamily="34" charset="-120"/>
              </a:rPr>
              <a:t>stereo_2_depth()</a:t>
            </a:r>
            <a:r>
              <a:rPr lang="zh-TW" altLang="en-US" sz="2000" dirty="0">
                <a:latin typeface="微軟正黑體" panose="020B0604030504040204" pitchFamily="34" charset="-120"/>
                <a:ea typeface="微軟正黑體" panose="020B0604030504040204" pitchFamily="34" charset="-120"/>
              </a:rPr>
              <a:t>，主要的差別是在原本的</a:t>
            </a:r>
            <a:r>
              <a:rPr lang="en-US" altLang="zh-TW" sz="2000" dirty="0">
                <a:latin typeface="微軟正黑體" panose="020B0604030504040204" pitchFamily="34" charset="-120"/>
                <a:ea typeface="微軟正黑體" panose="020B0604030504040204" pitchFamily="34" charset="-120"/>
              </a:rPr>
              <a:t>top function</a:t>
            </a:r>
            <a:r>
              <a:rPr lang="zh-TW" altLang="en-US" sz="2000" dirty="0">
                <a:latin typeface="微軟正黑體" panose="020B0604030504040204" pitchFamily="34" charset="-120"/>
                <a:ea typeface="微軟正黑體" panose="020B0604030504040204" pitchFamily="34" charset="-120"/>
              </a:rPr>
              <a:t> 是透過左右圖片算出的是視差 </a:t>
            </a:r>
            <a:r>
              <a:rPr lang="en-US" altLang="zh-TW" sz="2000" dirty="0">
                <a:latin typeface="微軟正黑體" panose="020B0604030504040204" pitchFamily="34" charset="-120"/>
                <a:ea typeface="微軟正黑體" panose="020B0604030504040204" pitchFamily="34" charset="-120"/>
              </a:rPr>
              <a:t>(disparity)</a:t>
            </a:r>
            <a:r>
              <a:rPr lang="zh-TW" altLang="en-US" sz="2000" dirty="0">
                <a:latin typeface="微軟正黑體" panose="020B0604030504040204" pitchFamily="34" charset="-120"/>
                <a:ea typeface="微軟正黑體" panose="020B0604030504040204" pitchFamily="34" charset="-120"/>
              </a:rPr>
              <a:t>，改過之後的 </a:t>
            </a:r>
            <a:r>
              <a:rPr lang="en-US" altLang="zh-TW" sz="2000" dirty="0">
                <a:latin typeface="微軟正黑體" panose="020B0604030504040204" pitchFamily="34" charset="-120"/>
                <a:ea typeface="微軟正黑體" panose="020B0604030504040204" pitchFamily="34" charset="-120"/>
              </a:rPr>
              <a:t>top function</a:t>
            </a:r>
            <a:r>
              <a:rPr lang="zh-TW" altLang="en-US" sz="2000" dirty="0">
                <a:latin typeface="微軟正黑體" panose="020B0604030504040204" pitchFamily="34" charset="-120"/>
                <a:ea typeface="微軟正黑體" panose="020B0604030504040204" pitchFamily="34" charset="-120"/>
              </a:rPr>
              <a:t> 會利用原本的</a:t>
            </a:r>
            <a:r>
              <a:rPr lang="en-US" altLang="zh-TW" sz="2000" dirty="0" err="1">
                <a:latin typeface="微軟正黑體" panose="020B0604030504040204" pitchFamily="34" charset="-120"/>
                <a:ea typeface="微軟正黑體" panose="020B0604030504040204" pitchFamily="34" charset="-120"/>
              </a:rPr>
              <a:t>computeLeftDisparityMap</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算出視差，再與</a:t>
            </a:r>
            <a:r>
              <a:rPr lang="en-US" altLang="zh-TW" sz="2000" dirty="0" err="1">
                <a:latin typeface="微軟正黑體" panose="020B0604030504040204" pitchFamily="34" charset="-120"/>
                <a:ea typeface="微軟正黑體" panose="020B0604030504040204" pitchFamily="34" charset="-120"/>
              </a:rPr>
              <a:t>k_left</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r_left</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r_right</a:t>
            </a:r>
            <a:r>
              <a:rPr lang="zh-TW" altLang="en-US" sz="2000" dirty="0">
                <a:latin typeface="微軟正黑體" panose="020B0604030504040204" pitchFamily="34" charset="-120"/>
                <a:ea typeface="微軟正黑體" panose="020B0604030504040204" pitchFamily="34" charset="-120"/>
              </a:rPr>
              <a:t>算出的</a:t>
            </a:r>
            <a:r>
              <a:rPr lang="en-US" altLang="zh-TW" sz="2000" dirty="0">
                <a:latin typeface="微軟正黑體" panose="020B0604030504040204" pitchFamily="34" charset="-120"/>
                <a:ea typeface="微軟正黑體" panose="020B0604030504040204" pitchFamily="34" charset="-120"/>
              </a:rPr>
              <a:t>P0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P1</a:t>
            </a:r>
            <a:r>
              <a:rPr lang="zh-TW" altLang="en-US" sz="2000" dirty="0">
                <a:latin typeface="微軟正黑體" panose="020B0604030504040204" pitchFamily="34" charset="-120"/>
                <a:ea typeface="微軟正黑體" panose="020B0604030504040204" pitchFamily="34" charset="-120"/>
              </a:rPr>
              <a:t>經過運算，最後得到深度 </a:t>
            </a:r>
            <a:r>
              <a:rPr lang="en-US" altLang="zh-TW" sz="2000" dirty="0">
                <a:latin typeface="微軟正黑體" panose="020B0604030504040204" pitchFamily="34" charset="-120"/>
                <a:ea typeface="微軟正黑體" panose="020B0604030504040204" pitchFamily="34" charset="-120"/>
              </a:rPr>
              <a:t>(depth)</a:t>
            </a:r>
            <a:r>
              <a:rPr lang="zh-TW" altLang="en-US" sz="2000" dirty="0">
                <a:latin typeface="微軟正黑體" panose="020B0604030504040204" pitchFamily="34" charset="-120"/>
                <a:ea typeface="微軟正黑體" panose="020B0604030504040204" pitchFamily="34" charset="-120"/>
              </a:rPr>
              <a:t>。會改的原因是如果這層轉換在</a:t>
            </a:r>
            <a:r>
              <a:rPr lang="en-US" altLang="zh-TW" sz="2000" dirty="0" err="1">
                <a:latin typeface="微軟正黑體" panose="020B0604030504040204" pitchFamily="34" charset="-120"/>
                <a:ea typeface="微軟正黑體" panose="020B0604030504040204" pitchFamily="34" charset="-120"/>
              </a:rPr>
              <a:t>fpga</a:t>
            </a:r>
            <a:r>
              <a:rPr lang="zh-TW" altLang="en-US" sz="2000" dirty="0">
                <a:latin typeface="微軟正黑體" panose="020B0604030504040204" pitchFamily="34" charset="-120"/>
                <a:ea typeface="微軟正黑體" panose="020B0604030504040204" pitchFamily="34" charset="-120"/>
              </a:rPr>
              <a:t>板子上跑，一定會比放在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CPU</a:t>
            </a:r>
            <a:r>
              <a:rPr lang="zh-TW" altLang="en-US" sz="2000" dirty="0">
                <a:latin typeface="微軟正黑體" panose="020B0604030504040204" pitchFamily="34" charset="-120"/>
                <a:ea typeface="微軟正黑體" panose="020B0604030504040204" pitchFamily="34" charset="-120"/>
              </a:rPr>
              <a:t>上來的快。</a:t>
            </a:r>
          </a:p>
        </p:txBody>
      </p:sp>
      <p:pic>
        <p:nvPicPr>
          <p:cNvPr id="9" name="圖片 8">
            <a:extLst>
              <a:ext uri="{FF2B5EF4-FFF2-40B4-BE49-F238E27FC236}">
                <a16:creationId xmlns:a16="http://schemas.microsoft.com/office/drawing/2014/main" id="{DD7FAFF6-6673-C4DB-D6DC-93878BB104EB}"/>
              </a:ext>
            </a:extLst>
          </p:cNvPr>
          <p:cNvPicPr>
            <a:picLocks noChangeAspect="1"/>
          </p:cNvPicPr>
          <p:nvPr/>
        </p:nvPicPr>
        <p:blipFill>
          <a:blip r:embed="rId6"/>
          <a:stretch>
            <a:fillRect/>
          </a:stretch>
        </p:blipFill>
        <p:spPr>
          <a:xfrm>
            <a:off x="859743" y="4832085"/>
            <a:ext cx="11332257" cy="363992"/>
          </a:xfrm>
          <a:prstGeom prst="rect">
            <a:avLst/>
          </a:prstGeom>
        </p:spPr>
      </p:pic>
      <p:pic>
        <p:nvPicPr>
          <p:cNvPr id="11" name="圖片 10">
            <a:extLst>
              <a:ext uri="{FF2B5EF4-FFF2-40B4-BE49-F238E27FC236}">
                <a16:creationId xmlns:a16="http://schemas.microsoft.com/office/drawing/2014/main" id="{73357512-2653-C776-42F4-54556894A7F0}"/>
              </a:ext>
            </a:extLst>
          </p:cNvPr>
          <p:cNvPicPr>
            <a:picLocks noChangeAspect="1"/>
          </p:cNvPicPr>
          <p:nvPr/>
        </p:nvPicPr>
        <p:blipFill>
          <a:blip r:embed="rId7"/>
          <a:stretch>
            <a:fillRect/>
          </a:stretch>
        </p:blipFill>
        <p:spPr>
          <a:xfrm>
            <a:off x="1088137" y="4257266"/>
            <a:ext cx="9275064" cy="389503"/>
          </a:xfrm>
          <a:prstGeom prst="rect">
            <a:avLst/>
          </a:prstGeom>
        </p:spPr>
      </p:pic>
      <p:pic>
        <p:nvPicPr>
          <p:cNvPr id="16" name="圖片 15">
            <a:extLst>
              <a:ext uri="{FF2B5EF4-FFF2-40B4-BE49-F238E27FC236}">
                <a16:creationId xmlns:a16="http://schemas.microsoft.com/office/drawing/2014/main" id="{92277767-A4B3-D04A-E2A0-BDB9716B025D}"/>
              </a:ext>
            </a:extLst>
          </p:cNvPr>
          <p:cNvPicPr>
            <a:picLocks noChangeAspect="1"/>
          </p:cNvPicPr>
          <p:nvPr/>
        </p:nvPicPr>
        <p:blipFill>
          <a:blip r:embed="rId8"/>
          <a:stretch>
            <a:fillRect/>
          </a:stretch>
        </p:blipFill>
        <p:spPr>
          <a:xfrm>
            <a:off x="2667000" y="5398091"/>
            <a:ext cx="5715000" cy="4511202"/>
          </a:xfrm>
          <a:prstGeom prst="rect">
            <a:avLst/>
          </a:prstGeom>
        </p:spPr>
      </p:pic>
      <p:pic>
        <p:nvPicPr>
          <p:cNvPr id="20" name="圖片 19">
            <a:extLst>
              <a:ext uri="{FF2B5EF4-FFF2-40B4-BE49-F238E27FC236}">
                <a16:creationId xmlns:a16="http://schemas.microsoft.com/office/drawing/2014/main" id="{FBB1A81D-93DF-E512-9078-7EDB86CAF22B}"/>
              </a:ext>
            </a:extLst>
          </p:cNvPr>
          <p:cNvPicPr>
            <a:picLocks noChangeAspect="1"/>
          </p:cNvPicPr>
          <p:nvPr/>
        </p:nvPicPr>
        <p:blipFill>
          <a:blip r:embed="rId9"/>
          <a:stretch>
            <a:fillRect/>
          </a:stretch>
        </p:blipFill>
        <p:spPr>
          <a:xfrm>
            <a:off x="12505895" y="3902397"/>
            <a:ext cx="4706210" cy="5775537"/>
          </a:xfrm>
          <a:prstGeom prst="rect">
            <a:avLst/>
          </a:prstGeom>
        </p:spPr>
      </p:pic>
      <p:sp>
        <p:nvSpPr>
          <p:cNvPr id="24" name="箭號: 向下 23">
            <a:extLst>
              <a:ext uri="{FF2B5EF4-FFF2-40B4-BE49-F238E27FC236}">
                <a16:creationId xmlns:a16="http://schemas.microsoft.com/office/drawing/2014/main" id="{C8C02292-233A-FC1D-2906-C011BE517D25}"/>
              </a:ext>
            </a:extLst>
          </p:cNvPr>
          <p:cNvSpPr/>
          <p:nvPr/>
        </p:nvSpPr>
        <p:spPr>
          <a:xfrm>
            <a:off x="11536336" y="4293074"/>
            <a:ext cx="365071" cy="4571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2C77C01E-DB69-2C90-4035-6258A2D8F728}"/>
              </a:ext>
            </a:extLst>
          </p:cNvPr>
          <p:cNvSpPr/>
          <p:nvPr/>
        </p:nvSpPr>
        <p:spPr>
          <a:xfrm>
            <a:off x="11176673" y="4237100"/>
            <a:ext cx="635851" cy="135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a:extLst>
              <a:ext uri="{FF2B5EF4-FFF2-40B4-BE49-F238E27FC236}">
                <a16:creationId xmlns:a16="http://schemas.microsoft.com/office/drawing/2014/main" id="{F6308996-3F4D-5D48-4E37-68A0BB067BB7}"/>
              </a:ext>
            </a:extLst>
          </p:cNvPr>
          <p:cNvCxnSpPr/>
          <p:nvPr/>
        </p:nvCxnSpPr>
        <p:spPr>
          <a:xfrm>
            <a:off x="2438400" y="4610100"/>
            <a:ext cx="2209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線接點 35">
            <a:extLst>
              <a:ext uri="{FF2B5EF4-FFF2-40B4-BE49-F238E27FC236}">
                <a16:creationId xmlns:a16="http://schemas.microsoft.com/office/drawing/2014/main" id="{C4640ABF-FF9E-A11A-4D80-3995D5CC1469}"/>
              </a:ext>
            </a:extLst>
          </p:cNvPr>
          <p:cNvCxnSpPr>
            <a:cxnSpLocks/>
          </p:cNvCxnSpPr>
          <p:nvPr/>
        </p:nvCxnSpPr>
        <p:spPr>
          <a:xfrm>
            <a:off x="2133600" y="5143500"/>
            <a:ext cx="1524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8" name="矩形 37">
            <a:extLst>
              <a:ext uri="{FF2B5EF4-FFF2-40B4-BE49-F238E27FC236}">
                <a16:creationId xmlns:a16="http://schemas.microsoft.com/office/drawing/2014/main" id="{F65BF967-D80B-6A4B-B098-5C7282EAC910}"/>
              </a:ext>
            </a:extLst>
          </p:cNvPr>
          <p:cNvSpPr/>
          <p:nvPr/>
        </p:nvSpPr>
        <p:spPr>
          <a:xfrm>
            <a:off x="2819400" y="8496300"/>
            <a:ext cx="3276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接點 39">
            <a:extLst>
              <a:ext uri="{FF2B5EF4-FFF2-40B4-BE49-F238E27FC236}">
                <a16:creationId xmlns:a16="http://schemas.microsoft.com/office/drawing/2014/main" id="{64B3A7B1-AF31-8365-45F3-1CD192B89AA3}"/>
              </a:ext>
            </a:extLst>
          </p:cNvPr>
          <p:cNvCxnSpPr/>
          <p:nvPr/>
        </p:nvCxnSpPr>
        <p:spPr>
          <a:xfrm>
            <a:off x="3429000" y="9313942"/>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1" name="箭號: 向右 40">
            <a:extLst>
              <a:ext uri="{FF2B5EF4-FFF2-40B4-BE49-F238E27FC236}">
                <a16:creationId xmlns:a16="http://schemas.microsoft.com/office/drawing/2014/main" id="{9807EFC8-E23B-D081-D14E-07CEB49A5C96}"/>
              </a:ext>
            </a:extLst>
          </p:cNvPr>
          <p:cNvSpPr/>
          <p:nvPr/>
        </p:nvSpPr>
        <p:spPr>
          <a:xfrm rot="20498916">
            <a:off x="6270561" y="8060979"/>
            <a:ext cx="6264350" cy="285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46621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7" name="圖片 6">
            <a:extLst>
              <a:ext uri="{FF2B5EF4-FFF2-40B4-BE49-F238E27FC236}">
                <a16:creationId xmlns:a16="http://schemas.microsoft.com/office/drawing/2014/main" id="{0EC3D038-662C-33B9-C281-F1EED4783396}"/>
              </a:ext>
            </a:extLst>
          </p:cNvPr>
          <p:cNvPicPr>
            <a:picLocks noChangeAspect="1"/>
          </p:cNvPicPr>
          <p:nvPr/>
        </p:nvPicPr>
        <p:blipFill>
          <a:blip r:embed="rId6"/>
          <a:stretch>
            <a:fillRect/>
          </a:stretch>
        </p:blipFill>
        <p:spPr>
          <a:xfrm>
            <a:off x="1821577" y="7951631"/>
            <a:ext cx="7055213" cy="1994002"/>
          </a:xfrm>
          <a:prstGeom prst="rect">
            <a:avLst/>
          </a:prstGeom>
        </p:spPr>
      </p:pic>
      <p:sp>
        <p:nvSpPr>
          <p:cNvPr id="8" name="文字方塊 7">
            <a:extLst>
              <a:ext uri="{FF2B5EF4-FFF2-40B4-BE49-F238E27FC236}">
                <a16:creationId xmlns:a16="http://schemas.microsoft.com/office/drawing/2014/main" id="{73F963A9-7491-7CB9-E908-093DA7E34B2F}"/>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Verification on Vitis Ide : Hardware</a:t>
            </a:r>
            <a:endParaRPr lang="zh-TW" altLang="en-US" sz="4400" b="1" dirty="0"/>
          </a:p>
        </p:txBody>
      </p:sp>
      <p:sp>
        <p:nvSpPr>
          <p:cNvPr id="9" name="文字方塊 8">
            <a:extLst>
              <a:ext uri="{FF2B5EF4-FFF2-40B4-BE49-F238E27FC236}">
                <a16:creationId xmlns:a16="http://schemas.microsoft.com/office/drawing/2014/main" id="{DF0CF9DC-D3B5-272A-61A3-9EAE3356A84C}"/>
              </a:ext>
            </a:extLst>
          </p:cNvPr>
          <p:cNvSpPr txBox="1"/>
          <p:nvPr/>
        </p:nvSpPr>
        <p:spPr>
          <a:xfrm>
            <a:off x="1622566" y="2184655"/>
            <a:ext cx="14608034" cy="188243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在跑 </a:t>
            </a:r>
            <a:r>
              <a:rPr lang="en-US" altLang="zh-TW" sz="2000" dirty="0">
                <a:latin typeface="微軟正黑體" panose="020B0604030504040204" pitchFamily="34" charset="-120"/>
                <a:ea typeface="微軟正黑體" panose="020B0604030504040204" pitchFamily="34" charset="-120"/>
              </a:rPr>
              <a:t>Hardware</a:t>
            </a:r>
            <a:r>
              <a:rPr lang="zh-TW" altLang="en-US" sz="2000" dirty="0">
                <a:latin typeface="微軟正黑體" panose="020B0604030504040204" pitchFamily="34" charset="-120"/>
                <a:ea typeface="微軟正黑體" panose="020B0604030504040204" pitchFamily="34" charset="-120"/>
              </a:rPr>
              <a:t> 時，發現在</a:t>
            </a:r>
            <a:r>
              <a:rPr lang="en-US" altLang="zh-TW" sz="2000" dirty="0" err="1">
                <a:latin typeface="微軟正黑體" panose="020B0604030504040204" pitchFamily="34" charset="-120"/>
                <a:ea typeface="微軟正黑體" panose="020B0604030504040204" pitchFamily="34" charset="-120"/>
              </a:rPr>
              <a:t>hw</a:t>
            </a:r>
            <a:r>
              <a:rPr lang="en-US" altLang="zh-TW" sz="2000" dirty="0">
                <a:latin typeface="微軟正黑體" panose="020B0604030504040204" pitchFamily="34" charset="-120"/>
                <a:ea typeface="微軟正黑體" panose="020B0604030504040204" pitchFamily="34" charset="-120"/>
              </a:rPr>
              <a:t>-link</a:t>
            </a:r>
            <a:r>
              <a:rPr lang="zh-TW" altLang="en-US" sz="2000" dirty="0">
                <a:latin typeface="微軟正黑體" panose="020B0604030504040204" pitchFamily="34" charset="-120"/>
                <a:ea typeface="微軟正黑體" panose="020B0604030504040204" pitchFamily="34" charset="-120"/>
              </a:rPr>
              <a:t>階段時，會出現 </a:t>
            </a:r>
            <a:r>
              <a:rPr lang="en-US" altLang="zh-TW" sz="2000" dirty="0">
                <a:latin typeface="微軟正黑體" panose="020B0604030504040204" pitchFamily="34" charset="-120"/>
                <a:ea typeface="微軟正黑體" panose="020B0604030504040204" pitchFamily="34" charset="-120"/>
              </a:rPr>
              <a:t>on-chip block rams </a:t>
            </a:r>
            <a:r>
              <a:rPr lang="zh-TW" altLang="en-US" sz="2000" dirty="0">
                <a:latin typeface="微軟正黑體" panose="020B0604030504040204" pitchFamily="34" charset="-120"/>
                <a:ea typeface="微軟正黑體" panose="020B0604030504040204" pitchFamily="34" charset="-120"/>
              </a:rPr>
              <a:t>使用量超過的問題，由於 </a:t>
            </a:r>
            <a:r>
              <a:rPr lang="en-US" altLang="zh-TW" sz="2000" dirty="0" err="1">
                <a:latin typeface="微軟正黑體" panose="020B0604030504040204" pitchFamily="34" charset="-120"/>
                <a:ea typeface="微軟正黑體" panose="020B0604030504040204" pitchFamily="34" charset="-120"/>
              </a:rPr>
              <a:t>sgbm</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演算法的計算方法主要會依據 </a:t>
            </a:r>
            <a:r>
              <a:rPr lang="en-US" altLang="zh-TW" sz="2000" dirty="0">
                <a:latin typeface="微軟正黑體" panose="020B0604030504040204" pitchFamily="34" charset="-120"/>
                <a:ea typeface="微軟正黑體" panose="020B0604030504040204" pitchFamily="34" charset="-120"/>
              </a:rPr>
              <a:t>cols </a:t>
            </a:r>
            <a:r>
              <a:rPr lang="zh-TW" altLang="en-US" sz="2000" dirty="0">
                <a:latin typeface="微軟正黑體" panose="020B0604030504040204" pitchFamily="34" charset="-120"/>
                <a:ea typeface="微軟正黑體" panose="020B0604030504040204" pitchFamily="34" charset="-120"/>
              </a:rPr>
              <a:t>的大小來開內部演算法需要使用到的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、且很多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 的 </a:t>
            </a:r>
            <a:r>
              <a:rPr lang="en-US" altLang="zh-TW" sz="2000" dirty="0">
                <a:latin typeface="微軟正黑體" panose="020B0604030504040204" pitchFamily="34" charset="-120"/>
                <a:ea typeface="微軟正黑體" panose="020B0604030504040204" pitchFamily="34" charset="-120"/>
              </a:rPr>
              <a:t>type</a:t>
            </a:r>
            <a:r>
              <a:rPr lang="zh-TW" altLang="en-US" sz="2000" dirty="0">
                <a:latin typeface="微軟正黑體" panose="020B0604030504040204" pitchFamily="34" charset="-120"/>
                <a:ea typeface="微軟正黑體" panose="020B0604030504040204" pitchFamily="34" charset="-120"/>
              </a:rPr>
              <a:t> 皆是 </a:t>
            </a:r>
            <a:r>
              <a:rPr lang="en-US" altLang="zh-TW" sz="2000" dirty="0">
                <a:latin typeface="微軟正黑體" panose="020B0604030504040204" pitchFamily="34" charset="-120"/>
                <a:ea typeface="微軟正黑體" panose="020B0604030504040204" pitchFamily="34" charset="-120"/>
              </a:rPr>
              <a:t>short(</a:t>
            </a:r>
            <a:r>
              <a:rPr lang="zh-TW" altLang="en-US" sz="2000" dirty="0">
                <a:latin typeface="微軟正黑體" panose="020B0604030504040204" pitchFamily="34" charset="-120"/>
                <a:ea typeface="微軟正黑體" panose="020B0604030504040204" pitchFamily="34" charset="-120"/>
              </a:rPr>
              <a:t> 需要再乘以</a:t>
            </a:r>
            <a:r>
              <a:rPr lang="en-US" altLang="zh-TW" sz="2000" dirty="0">
                <a:latin typeface="微軟正黑體" panose="020B0604030504040204" pitchFamily="34" charset="-120"/>
                <a:ea typeface="微軟正黑體" panose="020B0604030504040204" pitchFamily="34" charset="-120"/>
              </a:rPr>
              <a:t>2</a:t>
            </a:r>
            <a:r>
              <a:rPr lang="zh-TW" altLang="en-US" sz="2000" dirty="0">
                <a:latin typeface="微軟正黑體" panose="020B0604030504040204" pitchFamily="34" charset="-120"/>
                <a:ea typeface="微軟正黑體" panose="020B0604030504040204" pitchFamily="34" charset="-120"/>
              </a:rPr>
              <a:t>倍才是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 的使用量</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，最後的 </a:t>
            </a:r>
            <a:r>
              <a:rPr lang="en-US" altLang="zh-TW" sz="2000" dirty="0">
                <a:latin typeface="微軟正黑體" panose="020B0604030504040204" pitchFamily="34" charset="-120"/>
                <a:ea typeface="微軟正黑體" panose="020B0604030504040204" pitchFamily="34" charset="-120"/>
              </a:rPr>
              <a:t>depth </a:t>
            </a:r>
            <a:r>
              <a:rPr lang="zh-TW" altLang="en-US" sz="2000" dirty="0">
                <a:latin typeface="微軟正黑體" panose="020B0604030504040204" pitchFamily="34" charset="-120"/>
                <a:ea typeface="微軟正黑體" panose="020B0604030504040204" pitchFamily="34" charset="-120"/>
              </a:rPr>
              <a:t>計算也是採用 </a:t>
            </a:r>
            <a:r>
              <a:rPr lang="en-US" altLang="zh-TW" sz="2000" dirty="0">
                <a:latin typeface="微軟正黑體" panose="020B0604030504040204" pitchFamily="34" charset="-120"/>
                <a:ea typeface="微軟正黑體" panose="020B0604030504040204" pitchFamily="34" charset="-120"/>
              </a:rPr>
              <a:t>float </a:t>
            </a:r>
            <a:r>
              <a:rPr lang="zh-TW" altLang="en-US" sz="2000" dirty="0">
                <a:latin typeface="微軟正黑體" panose="020B0604030504040204" pitchFamily="34" charset="-120"/>
                <a:ea typeface="微軟正黑體" panose="020B0604030504040204" pitchFamily="34" charset="-120"/>
              </a:rPr>
              <a:t>的 </a:t>
            </a:r>
            <a:r>
              <a:rPr lang="en-US" altLang="zh-TW" sz="2000" dirty="0">
                <a:latin typeface="微軟正黑體" panose="020B0604030504040204" pitchFamily="34" charset="-120"/>
                <a:ea typeface="微軟正黑體" panose="020B0604030504040204" pitchFamily="34" charset="-120"/>
              </a:rPr>
              <a:t>type </a:t>
            </a:r>
            <a:r>
              <a:rPr lang="zh-TW" altLang="en-US" sz="2000" dirty="0">
                <a:latin typeface="微軟正黑體" panose="020B0604030504040204" pitchFamily="34" charset="-120"/>
                <a:ea typeface="微軟正黑體" panose="020B0604030504040204" pitchFamily="34" charset="-120"/>
              </a:rPr>
              <a:t>輸出</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需要再乘以</a:t>
            </a:r>
            <a:r>
              <a:rPr lang="en-US" altLang="zh-TW" sz="2000" dirty="0">
                <a:latin typeface="微軟正黑體" panose="020B0604030504040204" pitchFamily="34" charset="-120"/>
                <a:ea typeface="微軟正黑體" panose="020B0604030504040204" pitchFamily="34" charset="-120"/>
              </a:rPr>
              <a:t>4</a:t>
            </a:r>
            <a:r>
              <a:rPr lang="zh-TW" altLang="en-US" sz="2000" dirty="0">
                <a:latin typeface="微軟正黑體" panose="020B0604030504040204" pitchFamily="34" charset="-120"/>
                <a:ea typeface="微軟正黑體" panose="020B0604030504040204" pitchFamily="34" charset="-120"/>
              </a:rPr>
              <a:t>倍才是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的使用量</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，因此當</a:t>
            </a:r>
            <a:r>
              <a:rPr lang="en-US" altLang="zh-TW" sz="2000" dirty="0">
                <a:latin typeface="微軟正黑體" panose="020B0604030504040204" pitchFamily="34" charset="-120"/>
                <a:ea typeface="微軟正黑體" panose="020B0604030504040204" pitchFamily="34" charset="-120"/>
              </a:rPr>
              <a:t> cols </a:t>
            </a:r>
            <a:r>
              <a:rPr lang="zh-TW" altLang="en-US" sz="2000" dirty="0">
                <a:latin typeface="微軟正黑體" panose="020B0604030504040204" pitchFamily="34" charset="-120"/>
                <a:ea typeface="微軟正黑體" panose="020B0604030504040204" pitchFamily="34" charset="-120"/>
              </a:rPr>
              <a:t>是 </a:t>
            </a:r>
            <a:r>
              <a:rPr lang="en-US" altLang="zh-TW" sz="2000" dirty="0">
                <a:latin typeface="微軟正黑體" panose="020B0604030504040204" pitchFamily="34" charset="-120"/>
                <a:ea typeface="微軟正黑體" panose="020B0604030504040204" pitchFamily="34" charset="-120"/>
              </a:rPr>
              <a:t>1241</a:t>
            </a:r>
            <a:r>
              <a:rPr lang="zh-TW" altLang="en-US" sz="2000" dirty="0">
                <a:latin typeface="微軟正黑體" panose="020B0604030504040204" pitchFamily="34" charset="-120"/>
                <a:ea typeface="微軟正黑體" panose="020B0604030504040204" pitchFamily="34" charset="-120"/>
              </a:rPr>
              <a:t> 時，會使得用到的 </a:t>
            </a:r>
            <a:r>
              <a:rPr lang="en-US" altLang="zh-TW" sz="2000" dirty="0">
                <a:latin typeface="微軟正黑體" panose="020B0604030504040204" pitchFamily="34" charset="-120"/>
                <a:ea typeface="微軟正黑體" panose="020B0604030504040204" pitchFamily="34" charset="-120"/>
              </a:rPr>
              <a:t>block rams </a:t>
            </a:r>
            <a:r>
              <a:rPr lang="zh-TW" altLang="en-US" sz="2000" dirty="0">
                <a:latin typeface="微軟正黑體" panose="020B0604030504040204" pitchFamily="34" charset="-120"/>
                <a:ea typeface="微軟正黑體" panose="020B0604030504040204" pitchFamily="34" charset="-120"/>
              </a:rPr>
              <a:t>資源量超過很多。</a:t>
            </a:r>
          </a:p>
        </p:txBody>
      </p:sp>
      <p:sp>
        <p:nvSpPr>
          <p:cNvPr id="10" name="文字方塊 9">
            <a:extLst>
              <a:ext uri="{FF2B5EF4-FFF2-40B4-BE49-F238E27FC236}">
                <a16:creationId xmlns:a16="http://schemas.microsoft.com/office/drawing/2014/main" id="{67369E21-E49F-6897-2A51-70E7E20B0469}"/>
              </a:ext>
            </a:extLst>
          </p:cNvPr>
          <p:cNvSpPr txBox="1"/>
          <p:nvPr/>
        </p:nvSpPr>
        <p:spPr>
          <a:xfrm>
            <a:off x="1622566" y="4205196"/>
            <a:ext cx="14608034" cy="3729098"/>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我們想到的第一個解決方法是使用 </a:t>
            </a:r>
            <a:r>
              <a:rPr lang="en-US" altLang="zh-TW" sz="2000" dirty="0">
                <a:latin typeface="微軟正黑體" panose="020B0604030504040204" pitchFamily="34" charset="-120"/>
                <a:ea typeface="微軟正黑體" panose="020B0604030504040204" pitchFamily="34" charset="-120"/>
              </a:rPr>
              <a:t>cache</a:t>
            </a:r>
            <a:r>
              <a:rPr lang="zh-TW" altLang="en-US" sz="2000" dirty="0">
                <a:latin typeface="微軟正黑體" panose="020B0604030504040204" pitchFamily="34" charset="-120"/>
                <a:ea typeface="微軟正黑體" panose="020B0604030504040204" pitchFamily="34" charset="-120"/>
              </a:rPr>
              <a:t> 的方式使得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間的運用上是聰明的，不用一次就開那麼大的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大小，也可以有效的限制同一時間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的使用數量，藉此來達到公用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的成效，但由於時間上的限制，因此我們沒有採用此種方法。第二個解決方法是 </a:t>
            </a:r>
            <a:r>
              <a:rPr lang="en-US" altLang="zh-TW" sz="2000" dirty="0">
                <a:latin typeface="微軟正黑體" panose="020B0604030504040204" pitchFamily="34" charset="-120"/>
                <a:ea typeface="微軟正黑體" panose="020B0604030504040204" pitchFamily="34" charset="-120"/>
              </a:rPr>
              <a:t>resize</a:t>
            </a:r>
            <a:r>
              <a:rPr lang="zh-TW" altLang="en-US" sz="2000" dirty="0">
                <a:latin typeface="微軟正黑體" panose="020B0604030504040204" pitchFamily="34" charset="-120"/>
                <a:ea typeface="微軟正黑體" panose="020B0604030504040204" pitchFamily="34" charset="-120"/>
              </a:rPr>
              <a:t> 原本圖片的大小，使得長寬的大小縮小，如此一來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就可以減少很多，但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端在跑圖測試時，發現如果 </a:t>
            </a:r>
            <a:r>
              <a:rPr lang="en-US" altLang="zh-TW" sz="2000" dirty="0">
                <a:latin typeface="微軟正黑體" panose="020B0604030504040204" pitchFamily="34" charset="-120"/>
                <a:ea typeface="微軟正黑體" panose="020B0604030504040204" pitchFamily="34" charset="-120"/>
              </a:rPr>
              <a:t>resize</a:t>
            </a:r>
            <a:r>
              <a:rPr lang="zh-TW" altLang="en-US" sz="2000" dirty="0">
                <a:latin typeface="微軟正黑體" panose="020B0604030504040204" pitchFamily="34" charset="-120"/>
                <a:ea typeface="微軟正黑體" panose="020B0604030504040204" pitchFamily="34" charset="-120"/>
              </a:rPr>
              <a:t> 的話出來的最終跑出來的圖形會和原本的差異過大，因此我們也不採用此種方法。第三種想到的方法是縮小 演算法中 </a:t>
            </a:r>
            <a:r>
              <a:rPr lang="en-US" altLang="zh-TW" sz="2000" dirty="0" err="1">
                <a:latin typeface="微軟正黑體" panose="020B0604030504040204" pitchFamily="34" charset="-120"/>
                <a:ea typeface="微軟正黑體" panose="020B0604030504040204" pitchFamily="34" charset="-120"/>
              </a:rPr>
              <a:t>sadwindowsize</a:t>
            </a:r>
            <a:r>
              <a:rPr lang="zh-TW" altLang="en-US" sz="2000" dirty="0">
                <a:latin typeface="微軟正黑體" panose="020B0604030504040204" pitchFamily="34" charset="-120"/>
                <a:ea typeface="微軟正黑體" panose="020B0604030504040204" pitchFamily="34" charset="-120"/>
              </a:rPr>
              <a:t> 的參數大小，由於需要最大空間的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 大小和此參數有關，因此我們想說如果縮小此數值，就可以減小此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的大小，但經過測試過後，發現如果縮小此參數，雖然會減小一些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，但對於最終的 </a:t>
            </a:r>
            <a:r>
              <a:rPr lang="en-US" altLang="zh-TW" sz="2000" dirty="0">
                <a:latin typeface="微軟正黑體" panose="020B0604030504040204" pitchFamily="34" charset="-120"/>
                <a:ea typeface="微軟正黑體" panose="020B0604030504040204" pitchFamily="34" charset="-120"/>
              </a:rPr>
              <a:t>block rams </a:t>
            </a:r>
            <a:r>
              <a:rPr lang="zh-TW" altLang="en-US" sz="2000" dirty="0">
                <a:latin typeface="微軟正黑體" panose="020B0604030504040204" pitchFamily="34" charset="-120"/>
                <a:ea typeface="微軟正黑體" panose="020B0604030504040204" pitchFamily="34" charset="-120"/>
              </a:rPr>
              <a:t>使用量仍然會超過可以使用的量，在縮小資源上效果不明顯且最終跑出的數值也會跑掉，因此也不採用。我們想到的第四種方法是切圖，也是最終採取的方式，後續會繼續說明此方法。</a:t>
            </a:r>
          </a:p>
        </p:txBody>
      </p:sp>
      <p:cxnSp>
        <p:nvCxnSpPr>
          <p:cNvPr id="12" name="直線接點 11">
            <a:extLst>
              <a:ext uri="{FF2B5EF4-FFF2-40B4-BE49-F238E27FC236}">
                <a16:creationId xmlns:a16="http://schemas.microsoft.com/office/drawing/2014/main" id="{C0AC2811-6CD6-39E4-F5D8-166C6004B24B}"/>
              </a:ext>
            </a:extLst>
          </p:cNvPr>
          <p:cNvCxnSpPr/>
          <p:nvPr/>
        </p:nvCxnSpPr>
        <p:spPr>
          <a:xfrm>
            <a:off x="2438400" y="8983684"/>
            <a:ext cx="1295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線接點 12">
            <a:extLst>
              <a:ext uri="{FF2B5EF4-FFF2-40B4-BE49-F238E27FC236}">
                <a16:creationId xmlns:a16="http://schemas.microsoft.com/office/drawing/2014/main" id="{7958CF4D-85A5-AB5B-846E-B28C1BC95301}"/>
              </a:ext>
            </a:extLst>
          </p:cNvPr>
          <p:cNvCxnSpPr/>
          <p:nvPr/>
        </p:nvCxnSpPr>
        <p:spPr>
          <a:xfrm>
            <a:off x="2438400" y="9639300"/>
            <a:ext cx="1295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4" name="文字方塊 13">
            <a:extLst>
              <a:ext uri="{FF2B5EF4-FFF2-40B4-BE49-F238E27FC236}">
                <a16:creationId xmlns:a16="http://schemas.microsoft.com/office/drawing/2014/main" id="{108687E6-D0E2-91C1-73FD-61CEE09D739F}"/>
              </a:ext>
            </a:extLst>
          </p:cNvPr>
          <p:cNvSpPr txBox="1"/>
          <p:nvPr/>
        </p:nvSpPr>
        <p:spPr>
          <a:xfrm>
            <a:off x="10027920" y="7965180"/>
            <a:ext cx="6390597" cy="923330"/>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下圖是跑 </a:t>
            </a:r>
            <a:r>
              <a:rPr lang="en-US" altLang="zh-TW" dirty="0" err="1">
                <a:latin typeface="微軟正黑體" panose="020B0604030504040204" pitchFamily="34" charset="-120"/>
                <a:ea typeface="微軟正黑體" panose="020B0604030504040204" pitchFamily="34" charset="-120"/>
              </a:rPr>
              <a:t>hw</a:t>
            </a:r>
            <a:r>
              <a:rPr lang="en-US" altLang="zh-TW" dirty="0">
                <a:latin typeface="微軟正黑體" panose="020B0604030504040204" pitchFamily="34" charset="-120"/>
                <a:ea typeface="微軟正黑體" panose="020B0604030504040204" pitchFamily="34" charset="-120"/>
              </a:rPr>
              <a:t>-link </a:t>
            </a:r>
            <a:r>
              <a:rPr lang="zh-TW" altLang="en-US" dirty="0">
                <a:latin typeface="微軟正黑體" panose="020B0604030504040204" pitchFamily="34" charset="-120"/>
                <a:ea typeface="微軟正黑體" panose="020B0604030504040204" pitchFamily="34" charset="-120"/>
              </a:rPr>
              <a:t>後的結果，可以使用的 </a:t>
            </a:r>
            <a:r>
              <a:rPr lang="en-US" altLang="zh-TW" dirty="0">
                <a:latin typeface="微軟正黑體" panose="020B0604030504040204" pitchFamily="34" charset="-120"/>
                <a:ea typeface="微軟正黑體" panose="020B0604030504040204" pitchFamily="34" charset="-120"/>
              </a:rPr>
              <a:t>block rams</a:t>
            </a:r>
            <a:r>
              <a:rPr lang="zh-TW" altLang="en-US" dirty="0">
                <a:latin typeface="微軟正黑體" panose="020B0604030504040204" pitchFamily="34" charset="-120"/>
                <a:ea typeface="微軟正黑體" panose="020B0604030504040204" pitchFamily="34" charset="-120"/>
              </a:rPr>
              <a:t> 資源是</a:t>
            </a:r>
            <a:r>
              <a:rPr lang="en-US" altLang="zh-TW" dirty="0">
                <a:latin typeface="微軟正黑體" panose="020B0604030504040204" pitchFamily="34" charset="-120"/>
                <a:ea typeface="微軟正黑體" panose="020B0604030504040204" pitchFamily="34" charset="-120"/>
              </a:rPr>
              <a:t>1116</a:t>
            </a:r>
            <a:r>
              <a:rPr lang="zh-TW" altLang="en-US" dirty="0">
                <a:latin typeface="微軟正黑體" panose="020B0604030504040204" pitchFamily="34" charset="-120"/>
                <a:ea typeface="微軟正黑體" panose="020B0604030504040204" pitchFamily="34" charset="-120"/>
              </a:rPr>
              <a:t>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每個約為 </a:t>
            </a:r>
            <a:r>
              <a:rPr lang="en-US" altLang="zh-TW" dirty="0">
                <a:latin typeface="微軟正黑體" panose="020B0604030504040204" pitchFamily="34" charset="-120"/>
                <a:ea typeface="微軟正黑體" panose="020B0604030504040204" pitchFamily="34" charset="-120"/>
              </a:rPr>
              <a:t>4k bytes)</a:t>
            </a:r>
            <a:r>
              <a:rPr lang="zh-TW" altLang="en-US" dirty="0">
                <a:latin typeface="微軟正黑體" panose="020B0604030504040204" pitchFamily="34" charset="-120"/>
                <a:ea typeface="微軟正黑體" panose="020B0604030504040204" pitchFamily="34" charset="-120"/>
              </a:rPr>
              <a:t>，但我的演算法所需要使用的 </a:t>
            </a:r>
            <a:r>
              <a:rPr lang="en-US" altLang="zh-TW" dirty="0">
                <a:latin typeface="微軟正黑體" panose="020B0604030504040204" pitchFamily="34" charset="-120"/>
                <a:ea typeface="微軟正黑體" panose="020B0604030504040204" pitchFamily="34" charset="-120"/>
              </a:rPr>
              <a:t>on-chip block rams</a:t>
            </a:r>
            <a:r>
              <a:rPr lang="zh-TW" altLang="en-US" dirty="0">
                <a:latin typeface="微軟正黑體" panose="020B0604030504040204" pitchFamily="34" charset="-120"/>
                <a:ea typeface="微軟正黑體" panose="020B0604030504040204" pitchFamily="34" charset="-120"/>
              </a:rPr>
              <a:t>是</a:t>
            </a:r>
            <a:r>
              <a:rPr lang="en-US" altLang="zh-TW" dirty="0">
                <a:latin typeface="微軟正黑體" panose="020B0604030504040204" pitchFamily="34" charset="-120"/>
                <a:ea typeface="微軟正黑體" panose="020B0604030504040204" pitchFamily="34" charset="-120"/>
              </a:rPr>
              <a:t>2556</a:t>
            </a:r>
            <a:r>
              <a:rPr lang="zh-TW" altLang="en-US" dirty="0">
                <a:latin typeface="微軟正黑體" panose="020B0604030504040204" pitchFamily="34" charset="-120"/>
                <a:ea typeface="微軟正黑體" panose="020B0604030504040204" pitchFamily="34" charset="-120"/>
              </a:rPr>
              <a:t>個，超過了兩倍以上。</a:t>
            </a:r>
          </a:p>
        </p:txBody>
      </p:sp>
      <p:sp>
        <p:nvSpPr>
          <p:cNvPr id="15" name="箭號: 向右 14">
            <a:extLst>
              <a:ext uri="{FF2B5EF4-FFF2-40B4-BE49-F238E27FC236}">
                <a16:creationId xmlns:a16="http://schemas.microsoft.com/office/drawing/2014/main" id="{FCD193BE-3121-2087-FF3C-5CE34BB9BB56}"/>
              </a:ext>
            </a:extLst>
          </p:cNvPr>
          <p:cNvSpPr/>
          <p:nvPr/>
        </p:nvSpPr>
        <p:spPr>
          <a:xfrm>
            <a:off x="9144000" y="8204990"/>
            <a:ext cx="696003" cy="4437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59948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9" name="圖片 8">
            <a:extLst>
              <a:ext uri="{FF2B5EF4-FFF2-40B4-BE49-F238E27FC236}">
                <a16:creationId xmlns:a16="http://schemas.microsoft.com/office/drawing/2014/main" id="{DC73722B-21B1-2541-5526-C8B4A76B3372}"/>
              </a:ext>
            </a:extLst>
          </p:cNvPr>
          <p:cNvPicPr>
            <a:picLocks noChangeAspect="1"/>
          </p:cNvPicPr>
          <p:nvPr/>
        </p:nvPicPr>
        <p:blipFill>
          <a:blip r:embed="rId6"/>
          <a:stretch>
            <a:fillRect/>
          </a:stretch>
        </p:blipFill>
        <p:spPr>
          <a:xfrm>
            <a:off x="13712658" y="292258"/>
            <a:ext cx="4286470" cy="1892397"/>
          </a:xfrm>
          <a:prstGeom prst="rect">
            <a:avLst/>
          </a:prstGeom>
        </p:spPr>
      </p:pic>
      <p:sp>
        <p:nvSpPr>
          <p:cNvPr id="8" name="文字方塊 7">
            <a:extLst>
              <a:ext uri="{FF2B5EF4-FFF2-40B4-BE49-F238E27FC236}">
                <a16:creationId xmlns:a16="http://schemas.microsoft.com/office/drawing/2014/main" id="{29031B6E-4BD1-2431-D193-09664E4CE0A3}"/>
              </a:ext>
            </a:extLst>
          </p:cNvPr>
          <p:cNvSpPr txBox="1"/>
          <p:nvPr/>
        </p:nvSpPr>
        <p:spPr>
          <a:xfrm>
            <a:off x="1839003" y="1415214"/>
            <a:ext cx="14696397" cy="769441"/>
          </a:xfrm>
          <a:prstGeom prst="rect">
            <a:avLst/>
          </a:prstGeom>
          <a:noFill/>
        </p:spPr>
        <p:txBody>
          <a:bodyPr wrap="square" rtlCol="0">
            <a:spAutoFit/>
          </a:bodyPr>
          <a:lstStyle/>
          <a:p>
            <a:r>
              <a:rPr lang="en-US" altLang="zh-TW" sz="4400" b="1" dirty="0"/>
              <a:t>Verification on Vitis Ide : Hardware -&gt; </a:t>
            </a:r>
            <a:r>
              <a:rPr lang="zh-TW" altLang="en-US" sz="4400" b="1" dirty="0">
                <a:latin typeface="微軟正黑體" panose="020B0604030504040204" pitchFamily="34" charset="-120"/>
                <a:ea typeface="微軟正黑體" panose="020B0604030504040204" pitchFamily="34" charset="-120"/>
              </a:rPr>
              <a:t>切圖、疊圖</a:t>
            </a:r>
          </a:p>
        </p:txBody>
      </p:sp>
      <p:sp>
        <p:nvSpPr>
          <p:cNvPr id="10" name="文字方塊 9">
            <a:extLst>
              <a:ext uri="{FF2B5EF4-FFF2-40B4-BE49-F238E27FC236}">
                <a16:creationId xmlns:a16="http://schemas.microsoft.com/office/drawing/2014/main" id="{3FA6C87D-68ED-B469-8F36-4C0033047E6E}"/>
              </a:ext>
            </a:extLst>
          </p:cNvPr>
          <p:cNvSpPr txBox="1"/>
          <p:nvPr/>
        </p:nvSpPr>
        <p:spPr>
          <a:xfrm>
            <a:off x="1561606" y="2368699"/>
            <a:ext cx="15049994" cy="6960752"/>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切圖</a:t>
            </a:r>
            <a:r>
              <a:rPr lang="en-US" altLang="zh-TW" sz="2000" dirty="0">
                <a:latin typeface="微軟正黑體" panose="020B0604030504040204" pitchFamily="34" charset="-120"/>
                <a:ea typeface="微軟正黑體" panose="020B0604030504040204" pitchFamily="34" charset="-120"/>
              </a:rPr>
              <a:t>-&gt;</a:t>
            </a:r>
            <a:r>
              <a:rPr lang="zh-TW" altLang="en-US" sz="2000" dirty="0">
                <a:latin typeface="微軟正黑體" panose="020B0604030504040204" pitchFamily="34" charset="-120"/>
                <a:ea typeface="微軟正黑體" panose="020B0604030504040204" pitchFamily="34" charset="-120"/>
              </a:rPr>
              <a:t>由於 </a:t>
            </a:r>
            <a:r>
              <a:rPr lang="en-US" altLang="zh-TW" sz="2000" dirty="0">
                <a:latin typeface="微軟正黑體" panose="020B0604030504040204" pitchFamily="34" charset="-120"/>
                <a:ea typeface="微軟正黑體" panose="020B0604030504040204" pitchFamily="34" charset="-120"/>
              </a:rPr>
              <a:t>block rams</a:t>
            </a:r>
            <a:r>
              <a:rPr lang="zh-TW" altLang="en-US" sz="2000" dirty="0">
                <a:latin typeface="微軟正黑體" panose="020B0604030504040204" pitchFamily="34" charset="-120"/>
                <a:ea typeface="微軟正黑體" panose="020B0604030504040204" pitchFamily="34" charset="-120"/>
              </a:rPr>
              <a:t> 使用過多，因此採用切圖的方式將 </a:t>
            </a:r>
            <a:r>
              <a:rPr lang="en-US" altLang="zh-TW" sz="2000" dirty="0">
                <a:latin typeface="微軟正黑體" panose="020B0604030504040204" pitchFamily="34" charset="-120"/>
                <a:ea typeface="微軟正黑體" panose="020B0604030504040204" pitchFamily="34" charset="-120"/>
              </a:rPr>
              <a:t>cols </a:t>
            </a:r>
            <a:r>
              <a:rPr lang="zh-TW" altLang="en-US" sz="2000" dirty="0">
                <a:latin typeface="微軟正黑體" panose="020B0604030504040204" pitchFamily="34" charset="-120"/>
                <a:ea typeface="微軟正黑體" panose="020B0604030504040204" pitchFamily="34" charset="-120"/>
              </a:rPr>
              <a:t>的大小降下來，使內部演算法的 </a:t>
            </a:r>
            <a:r>
              <a:rPr lang="en-US" altLang="zh-TW" sz="2000" dirty="0">
                <a:latin typeface="微軟正黑體" panose="020B0604030504040204" pitchFamily="34" charset="-120"/>
                <a:ea typeface="微軟正黑體" panose="020B0604030504040204" pitchFamily="34" charset="-120"/>
              </a:rPr>
              <a:t>buffer </a:t>
            </a:r>
            <a:r>
              <a:rPr lang="zh-TW" altLang="en-US" sz="2000" dirty="0">
                <a:latin typeface="微軟正黑體" panose="020B0604030504040204" pitchFamily="34" charset="-120"/>
                <a:ea typeface="微軟正黑體" panose="020B0604030504040204" pitchFamily="34" charset="-120"/>
              </a:rPr>
              <a:t>縮小，以降低整體的 </a:t>
            </a:r>
            <a:r>
              <a:rPr lang="en-US" altLang="zh-TW" sz="2000" dirty="0">
                <a:latin typeface="微軟正黑體" panose="020B0604030504040204" pitchFamily="34" charset="-120"/>
                <a:ea typeface="微軟正黑體" panose="020B0604030504040204" pitchFamily="34" charset="-120"/>
              </a:rPr>
              <a:t>block rams</a:t>
            </a:r>
            <a:r>
              <a:rPr lang="zh-TW" altLang="en-US" sz="2000" dirty="0">
                <a:latin typeface="微軟正黑體" panose="020B0604030504040204" pitchFamily="34" charset="-120"/>
                <a:ea typeface="微軟正黑體" panose="020B0604030504040204" pitchFamily="34" charset="-120"/>
              </a:rPr>
              <a:t>。但由於 </a:t>
            </a:r>
            <a:r>
              <a:rPr lang="en-US" altLang="zh-TW" sz="2000" dirty="0" err="1">
                <a:latin typeface="微軟正黑體" panose="020B0604030504040204" pitchFamily="34" charset="-120"/>
                <a:ea typeface="微軟正黑體" panose="020B0604030504040204" pitchFamily="34" charset="-120"/>
              </a:rPr>
              <a:t>sgbm</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的演算法中計算視差時，會需要用到該 </a:t>
            </a:r>
            <a:r>
              <a:rPr lang="en-US" altLang="zh-TW" sz="2000" dirty="0">
                <a:latin typeface="微軟正黑體" panose="020B0604030504040204" pitchFamily="34" charset="-120"/>
                <a:ea typeface="微軟正黑體" panose="020B0604030504040204" pitchFamily="34" charset="-120"/>
              </a:rPr>
              <a:t>pixel </a:t>
            </a:r>
            <a:r>
              <a:rPr lang="zh-TW" altLang="en-US" sz="2000" dirty="0">
                <a:latin typeface="微軟正黑體" panose="020B0604030504040204" pitchFamily="34" charset="-120"/>
                <a:ea typeface="微軟正黑體" panose="020B0604030504040204" pitchFamily="34" charset="-120"/>
              </a:rPr>
              <a:t>周圍的相鄰 </a:t>
            </a:r>
            <a:r>
              <a:rPr lang="en-US" altLang="zh-TW" sz="2000" dirty="0">
                <a:latin typeface="微軟正黑體" panose="020B0604030504040204" pitchFamily="34" charset="-120"/>
                <a:ea typeface="微軟正黑體" panose="020B0604030504040204" pitchFamily="34" charset="-120"/>
              </a:rPr>
              <a:t>pixel</a:t>
            </a:r>
            <a:r>
              <a:rPr lang="zh-TW" altLang="en-US" sz="2000" dirty="0">
                <a:latin typeface="微軟正黑體" panose="020B0604030504040204" pitchFamily="34" charset="-120"/>
                <a:ea typeface="微軟正黑體" panose="020B0604030504040204" pitchFamily="34" charset="-120"/>
              </a:rPr>
              <a:t>，因此切過的圖計算後在切圖邊緣的位置會有一定的誤差，所以最終又多採用了疊圖的技巧。將原先的左右兩張圖片皆切成三等份，並呼叫五次原本的 </a:t>
            </a:r>
            <a:r>
              <a:rPr lang="en-US" altLang="zh-TW" sz="2000" dirty="0">
                <a:latin typeface="微軟正黑體" panose="020B0604030504040204" pitchFamily="34" charset="-120"/>
                <a:ea typeface="微軟正黑體" panose="020B0604030504040204" pitchFamily="34" charset="-120"/>
              </a:rPr>
              <a:t>stereo_2_depth function</a:t>
            </a:r>
            <a:r>
              <a:rPr lang="zh-TW" altLang="en-US" sz="2000" dirty="0">
                <a:latin typeface="微軟正黑體" panose="020B0604030504040204" pitchFamily="34" charset="-120"/>
                <a:ea typeface="微軟正黑體" panose="020B0604030504040204" pitchFamily="34" charset="-120"/>
              </a:rPr>
              <a:t>，最後再分別計算出相對應的 </a:t>
            </a:r>
            <a:r>
              <a:rPr lang="en-US" altLang="zh-TW" sz="2000" dirty="0">
                <a:latin typeface="微軟正黑體" panose="020B0604030504040204" pitchFamily="34" charset="-120"/>
                <a:ea typeface="微軟正黑體" panose="020B0604030504040204" pitchFamily="34" charset="-120"/>
              </a:rPr>
              <a:t>array </a:t>
            </a:r>
            <a:r>
              <a:rPr lang="zh-TW" altLang="en-US" sz="2000" dirty="0">
                <a:latin typeface="微軟正黑體" panose="020B0604030504040204" pitchFamily="34" charset="-120"/>
                <a:ea typeface="微軟正黑體" panose="020B0604030504040204" pitchFamily="34" charset="-120"/>
              </a:rPr>
              <a:t>數值進行疊圖，其中利用 </a:t>
            </a:r>
            <a:r>
              <a:rPr lang="en-US" altLang="zh-TW" sz="2000" dirty="0">
                <a:latin typeface="微軟正黑體" panose="020B0604030504040204" pitchFamily="34" charset="-120"/>
                <a:ea typeface="微軟正黑體" panose="020B0604030504040204" pitchFamily="34" charset="-120"/>
              </a:rPr>
              <a:t>for loop </a:t>
            </a:r>
            <a:r>
              <a:rPr lang="zh-TW" altLang="en-US" sz="2000" dirty="0">
                <a:latin typeface="微軟正黑體" panose="020B0604030504040204" pitchFamily="34" charset="-120"/>
                <a:ea typeface="微軟正黑體" panose="020B0604030504040204" pitchFamily="34" charset="-120"/>
              </a:rPr>
              <a:t>將原圖片裁切，經過計算後出來的數值</a:t>
            </a:r>
            <a:r>
              <a:rPr lang="en-US" altLang="zh-TW" sz="2000" dirty="0">
                <a:latin typeface="微軟正黑體" panose="020B0604030504040204" pitchFamily="34" charset="-120"/>
                <a:ea typeface="微軟正黑體" panose="020B0604030504040204" pitchFamily="34" charset="-120"/>
              </a:rPr>
              <a:t>(depth)</a:t>
            </a:r>
            <a:r>
              <a:rPr lang="zh-TW" altLang="en-US" sz="2000" dirty="0">
                <a:latin typeface="微軟正黑體" panose="020B0604030504040204" pitchFamily="34" charset="-120"/>
                <a:ea typeface="微軟正黑體" panose="020B0604030504040204" pitchFamily="34" charset="-120"/>
              </a:rPr>
              <a:t>再裁切特定位置，最後放回 </a:t>
            </a:r>
            <a:r>
              <a:rPr lang="en-US" altLang="zh-TW" sz="2000" dirty="0">
                <a:latin typeface="微軟正黑體" panose="020B0604030504040204" pitchFamily="34" charset="-120"/>
                <a:ea typeface="微軟正黑體" panose="020B0604030504040204" pitchFamily="34" charset="-120"/>
              </a:rPr>
              <a:t>output</a:t>
            </a:r>
            <a:r>
              <a:rPr lang="zh-TW" altLang="en-US" sz="2000" dirty="0">
                <a:latin typeface="微軟正黑體" panose="020B0604030504040204" pitchFamily="34" charset="-120"/>
                <a:ea typeface="微軟正黑體" panose="020B0604030504040204" pitchFamily="34" charset="-120"/>
              </a:rPr>
              <a:t> 出去的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也要計算</a:t>
            </a:r>
            <a:r>
              <a:rPr lang="en-US" altLang="zh-TW" sz="2000" dirty="0">
                <a:latin typeface="微軟正黑體" panose="020B0604030504040204" pitchFamily="34" charset="-120"/>
                <a:ea typeface="微軟正黑體" panose="020B0604030504040204" pitchFamily="34" charset="-120"/>
              </a:rPr>
              <a:t>array</a:t>
            </a:r>
            <a:r>
              <a:rPr lang="zh-TW" altLang="en-US" sz="2000" dirty="0">
                <a:latin typeface="微軟正黑體" panose="020B0604030504040204" pitchFamily="34" charset="-120"/>
                <a:ea typeface="微軟正黑體" panose="020B0604030504040204" pitchFamily="34" charset="-120"/>
              </a:rPr>
              <a:t>位置</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原本想在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呼叫多次我的 </a:t>
            </a:r>
            <a:r>
              <a:rPr lang="en-US" altLang="zh-TW" sz="2000" dirty="0">
                <a:latin typeface="微軟正黑體" panose="020B0604030504040204" pitchFamily="34" charset="-120"/>
                <a:ea typeface="微軟正黑體" panose="020B0604030504040204" pitchFamily="34" charset="-120"/>
              </a:rPr>
              <a:t>kernel function</a:t>
            </a:r>
            <a:r>
              <a:rPr lang="zh-TW" altLang="en-US" sz="2000" dirty="0">
                <a:latin typeface="微軟正黑體" panose="020B0604030504040204" pitchFamily="34" charset="-120"/>
                <a:ea typeface="微軟正黑體" panose="020B0604030504040204" pitchFamily="34" charset="-120"/>
              </a:rPr>
              <a:t>，但考慮到傳輸間會有延遲的問題，因此與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端討論後，最後決定在我自己的 </a:t>
            </a:r>
            <a:r>
              <a:rPr lang="en-US" altLang="zh-TW" sz="2000" dirty="0">
                <a:latin typeface="微軟正黑體" panose="020B0604030504040204" pitchFamily="34" charset="-120"/>
                <a:ea typeface="微軟正黑體" panose="020B0604030504040204" pitchFamily="34" charset="-120"/>
              </a:rPr>
              <a:t>kernel</a:t>
            </a:r>
            <a:r>
              <a:rPr lang="zh-TW" altLang="en-US" sz="2000" dirty="0">
                <a:latin typeface="微軟正黑體" panose="020B0604030504040204" pitchFamily="34" charset="-120"/>
                <a:ea typeface="微軟正黑體" panose="020B0604030504040204" pitchFamily="34" charset="-120"/>
              </a:rPr>
              <a:t> 內部呼叫多次原函式，也就是將我原本的 </a:t>
            </a:r>
            <a:r>
              <a:rPr lang="en-US" altLang="zh-TW" sz="2000" dirty="0">
                <a:latin typeface="微軟正黑體" panose="020B0604030504040204" pitchFamily="34" charset="-120"/>
                <a:ea typeface="微軟正黑體" panose="020B0604030504040204" pitchFamily="34" charset="-120"/>
              </a:rPr>
              <a:t>top function (stereo_2_depth) </a:t>
            </a:r>
            <a:r>
              <a:rPr lang="zh-TW" altLang="en-US" sz="2000" dirty="0">
                <a:latin typeface="微軟正黑體" panose="020B0604030504040204" pitchFamily="34" charset="-120"/>
                <a:ea typeface="微軟正黑體" panose="020B0604030504040204" pitchFamily="34" charset="-120"/>
              </a:rPr>
              <a:t>往下放一層，在外圍再包一個呼叫多次 </a:t>
            </a:r>
            <a:r>
              <a:rPr lang="en-US" altLang="zh-TW" sz="2000" dirty="0">
                <a:latin typeface="微軟正黑體" panose="020B0604030504040204" pitchFamily="34" charset="-120"/>
                <a:ea typeface="微軟正黑體" panose="020B0604030504040204" pitchFamily="34" charset="-120"/>
              </a:rPr>
              <a:t>stereo_2_depth function </a:t>
            </a:r>
            <a:r>
              <a:rPr lang="zh-TW" altLang="en-US" sz="2000" dirty="0">
                <a:latin typeface="微軟正黑體" panose="020B0604030504040204" pitchFamily="34" charset="-120"/>
                <a:ea typeface="微軟正黑體" panose="020B0604030504040204" pitchFamily="34" charset="-120"/>
              </a:rPr>
              <a:t>的 </a:t>
            </a:r>
            <a:r>
              <a:rPr lang="en-US" altLang="zh-TW" sz="2000" dirty="0">
                <a:latin typeface="微軟正黑體" panose="020B0604030504040204" pitchFamily="34" charset="-120"/>
                <a:ea typeface="微軟正黑體" panose="020B0604030504040204" pitchFamily="34" charset="-120"/>
              </a:rPr>
              <a:t>top function</a:t>
            </a:r>
            <a:r>
              <a:rPr lang="zh-TW" altLang="en-US" sz="2000" dirty="0">
                <a:latin typeface="微軟正黑體" panose="020B0604030504040204" pitchFamily="34" charset="-120"/>
                <a:ea typeface="微軟正黑體" panose="020B0604030504040204" pitchFamily="34" charset="-120"/>
              </a:rPr>
              <a:t>，並修改其中轉換的 </a:t>
            </a:r>
            <a:r>
              <a:rPr lang="en-US" altLang="zh-TW" sz="2000" dirty="0">
                <a:latin typeface="微軟正黑體" panose="020B0604030504040204" pitchFamily="34" charset="-120"/>
                <a:ea typeface="微軟正黑體" panose="020B0604030504040204" pitchFamily="34" charset="-120"/>
              </a:rPr>
              <a:t>type</a:t>
            </a:r>
            <a:r>
              <a:rPr lang="zh-TW" altLang="en-US" sz="2000" dirty="0">
                <a:latin typeface="微軟正黑體" panose="020B0604030504040204" pitchFamily="34" charset="-120"/>
                <a:ea typeface="微軟正黑體" panose="020B0604030504040204" pitchFamily="34" charset="-120"/>
              </a:rPr>
              <a:t> 及寫法以符合可以合成的規範。</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在實作多包裝一層 </a:t>
            </a:r>
            <a:r>
              <a:rPr lang="en-US" altLang="zh-TW" sz="2000" dirty="0">
                <a:latin typeface="微軟正黑體" panose="020B0604030504040204" pitchFamily="34" charset="-120"/>
                <a:ea typeface="微軟正黑體" panose="020B0604030504040204" pitchFamily="34" charset="-120"/>
              </a:rPr>
              <a:t>top function </a:t>
            </a:r>
            <a:r>
              <a:rPr lang="zh-TW" altLang="en-US" sz="2000" dirty="0">
                <a:latin typeface="微軟正黑體" panose="020B0604030504040204" pitchFamily="34" charset="-120"/>
                <a:ea typeface="微軟正黑體" panose="020B0604030504040204" pitchFamily="34" charset="-120"/>
              </a:rPr>
              <a:t>時，其中有遇到一個問題。由於在原本的函式外多包裝了一層，而其中又包含了一些</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的函式型態呼叫及傳輸，由於</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的內部傳輸其實是透過 </a:t>
            </a:r>
            <a:r>
              <a:rPr lang="en-US" altLang="zh-TW" sz="2000" dirty="0">
                <a:latin typeface="微軟正黑體" panose="020B0604030504040204" pitchFamily="34" charset="-120"/>
                <a:ea typeface="微軟正黑體" panose="020B0604030504040204" pitchFamily="34" charset="-120"/>
              </a:rPr>
              <a:t>pointer to pointer</a:t>
            </a:r>
            <a:r>
              <a:rPr lang="zh-TW" altLang="en-US" sz="2000" dirty="0">
                <a:latin typeface="微軟正黑體" panose="020B0604030504040204" pitchFamily="34" charset="-120"/>
                <a:ea typeface="微軟正黑體" panose="020B0604030504040204" pitchFamily="34" charset="-120"/>
              </a:rPr>
              <a:t> 的形式，因此在合成時會出現</a:t>
            </a:r>
            <a:r>
              <a:rPr lang="en-US" altLang="zh-TW" sz="2000" dirty="0">
                <a:latin typeface="微軟正黑體" panose="020B0604030504040204" pitchFamily="34" charset="-120"/>
                <a:ea typeface="微軟正黑體" panose="020B0604030504040204" pitchFamily="34" charset="-120"/>
              </a:rPr>
              <a:t>pointer to pointer</a:t>
            </a:r>
            <a:r>
              <a:rPr lang="zh-TW" altLang="en-US" sz="2000" dirty="0">
                <a:latin typeface="微軟正黑體" panose="020B0604030504040204" pitchFamily="34" charset="-120"/>
                <a:ea typeface="微軟正黑體" panose="020B0604030504040204" pitchFamily="34" charset="-120"/>
              </a:rPr>
              <a:t>的錯誤。</a:t>
            </a:r>
            <a:endParaRPr lang="en-US" altLang="zh-TW" sz="2000" dirty="0">
              <a:latin typeface="微軟正黑體" panose="020B0604030504040204" pitchFamily="34" charset="-120"/>
              <a:ea typeface="微軟正黑體" panose="020B0604030504040204" pitchFamily="34" charset="-120"/>
            </a:endParaRPr>
          </a:p>
          <a:p>
            <a:pPr>
              <a:lnSpc>
                <a:spcPct val="150000"/>
              </a:lnSpc>
            </a:pP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雖然採用切圖的方法可以有效的縮減</a:t>
            </a:r>
            <a:r>
              <a:rPr lang="en-US" altLang="zh-TW" sz="2000" dirty="0">
                <a:latin typeface="微軟正黑體" panose="020B0604030504040204" pitchFamily="34" charset="-120"/>
                <a:ea typeface="微軟正黑體" panose="020B0604030504040204" pitchFamily="34" charset="-120"/>
              </a:rPr>
              <a:t>on-chip buffer</a:t>
            </a:r>
            <a:r>
              <a:rPr lang="zh-TW" altLang="en-US" sz="2000" dirty="0">
                <a:latin typeface="微軟正黑體" panose="020B0604030504040204" pitchFamily="34" charset="-120"/>
                <a:ea typeface="微軟正黑體" panose="020B0604030504040204" pitchFamily="34" charset="-120"/>
              </a:rPr>
              <a:t>的使用情形，但在速度和準確度方面有其缺點，速度比起原先一次計算整張圖片來得慢，計算準確度也較原先的差，但在資源有限的情況下，也只能以其他的效能來替換，並盡可能地想辦法減小誤差及加速。</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9078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8" name="圖片 7">
            <a:extLst>
              <a:ext uri="{FF2B5EF4-FFF2-40B4-BE49-F238E27FC236}">
                <a16:creationId xmlns:a16="http://schemas.microsoft.com/office/drawing/2014/main" id="{E9C3F716-E7BF-E98D-D5BF-537886DAD08E}"/>
              </a:ext>
            </a:extLst>
          </p:cNvPr>
          <p:cNvPicPr>
            <a:picLocks noChangeAspect="1"/>
          </p:cNvPicPr>
          <p:nvPr/>
        </p:nvPicPr>
        <p:blipFill>
          <a:blip r:embed="rId6"/>
          <a:stretch>
            <a:fillRect/>
          </a:stretch>
        </p:blipFill>
        <p:spPr>
          <a:xfrm>
            <a:off x="4953000" y="8288348"/>
            <a:ext cx="12268200" cy="1233939"/>
          </a:xfrm>
          <a:prstGeom prst="rect">
            <a:avLst/>
          </a:prstGeom>
        </p:spPr>
      </p:pic>
      <p:pic>
        <p:nvPicPr>
          <p:cNvPr id="10" name="圖片 9">
            <a:extLst>
              <a:ext uri="{FF2B5EF4-FFF2-40B4-BE49-F238E27FC236}">
                <a16:creationId xmlns:a16="http://schemas.microsoft.com/office/drawing/2014/main" id="{F7F01519-FFE1-6CD6-DCCF-868D3669844A}"/>
              </a:ext>
            </a:extLst>
          </p:cNvPr>
          <p:cNvPicPr>
            <a:picLocks noChangeAspect="1"/>
          </p:cNvPicPr>
          <p:nvPr/>
        </p:nvPicPr>
        <p:blipFill>
          <a:blip r:embed="rId7"/>
          <a:stretch>
            <a:fillRect/>
          </a:stretch>
        </p:blipFill>
        <p:spPr>
          <a:xfrm>
            <a:off x="10363200" y="3984362"/>
            <a:ext cx="5064086" cy="1680966"/>
          </a:xfrm>
          <a:prstGeom prst="rect">
            <a:avLst/>
          </a:prstGeom>
        </p:spPr>
      </p:pic>
      <p:pic>
        <p:nvPicPr>
          <p:cNvPr id="14" name="圖片 13">
            <a:extLst>
              <a:ext uri="{FF2B5EF4-FFF2-40B4-BE49-F238E27FC236}">
                <a16:creationId xmlns:a16="http://schemas.microsoft.com/office/drawing/2014/main" id="{3D654254-3F7A-AB4E-5507-6190D6C3A3AF}"/>
              </a:ext>
            </a:extLst>
          </p:cNvPr>
          <p:cNvPicPr>
            <a:picLocks noChangeAspect="1"/>
          </p:cNvPicPr>
          <p:nvPr/>
        </p:nvPicPr>
        <p:blipFill>
          <a:blip r:embed="rId8"/>
          <a:stretch>
            <a:fillRect/>
          </a:stretch>
        </p:blipFill>
        <p:spPr>
          <a:xfrm>
            <a:off x="1733169" y="4762500"/>
            <a:ext cx="7410831" cy="2381372"/>
          </a:xfrm>
          <a:prstGeom prst="rect">
            <a:avLst/>
          </a:prstGeom>
        </p:spPr>
      </p:pic>
      <p:pic>
        <p:nvPicPr>
          <p:cNvPr id="18" name="圖片 17">
            <a:extLst>
              <a:ext uri="{FF2B5EF4-FFF2-40B4-BE49-F238E27FC236}">
                <a16:creationId xmlns:a16="http://schemas.microsoft.com/office/drawing/2014/main" id="{3F33CA15-8BE7-60C6-3495-FDF4710DF6BE}"/>
              </a:ext>
            </a:extLst>
          </p:cNvPr>
          <p:cNvPicPr>
            <a:picLocks noChangeAspect="1"/>
          </p:cNvPicPr>
          <p:nvPr/>
        </p:nvPicPr>
        <p:blipFill>
          <a:blip r:embed="rId9"/>
          <a:stretch>
            <a:fillRect/>
          </a:stretch>
        </p:blipFill>
        <p:spPr>
          <a:xfrm>
            <a:off x="1733169" y="7248443"/>
            <a:ext cx="1917799" cy="2578233"/>
          </a:xfrm>
          <a:prstGeom prst="rect">
            <a:avLst/>
          </a:prstGeom>
        </p:spPr>
      </p:pic>
      <p:sp>
        <p:nvSpPr>
          <p:cNvPr id="6" name="文字方塊 5">
            <a:extLst>
              <a:ext uri="{FF2B5EF4-FFF2-40B4-BE49-F238E27FC236}">
                <a16:creationId xmlns:a16="http://schemas.microsoft.com/office/drawing/2014/main" id="{170700BF-8A0F-387B-0FE9-B02EC45761CC}"/>
              </a:ext>
            </a:extLst>
          </p:cNvPr>
          <p:cNvSpPr txBox="1"/>
          <p:nvPr/>
        </p:nvSpPr>
        <p:spPr>
          <a:xfrm>
            <a:off x="1839003" y="1415214"/>
            <a:ext cx="15763197" cy="769441"/>
          </a:xfrm>
          <a:prstGeom prst="rect">
            <a:avLst/>
          </a:prstGeom>
          <a:noFill/>
        </p:spPr>
        <p:txBody>
          <a:bodyPr wrap="square" rtlCol="0">
            <a:spAutoFit/>
          </a:bodyPr>
          <a:lstStyle/>
          <a:p>
            <a:r>
              <a:rPr lang="en-US" altLang="zh-TW" sz="4400" b="1" dirty="0"/>
              <a:t>Verification on Vitis Ide : </a:t>
            </a:r>
            <a:r>
              <a:rPr lang="zh-TW" altLang="en-US" sz="4400" b="1" dirty="0">
                <a:latin typeface="微軟正黑體" panose="020B0604030504040204" pitchFamily="34" charset="-120"/>
                <a:ea typeface="微軟正黑體" panose="020B0604030504040204" pitchFamily="34" charset="-120"/>
              </a:rPr>
              <a:t>優化存取的速度以縮短時間 </a:t>
            </a:r>
            <a:r>
              <a:rPr lang="en-US" altLang="zh-TW" sz="4400" b="1" dirty="0">
                <a:latin typeface="微軟正黑體" panose="020B0604030504040204" pitchFamily="34" charset="-120"/>
                <a:ea typeface="微軟正黑體" panose="020B0604030504040204" pitchFamily="34" charset="-120"/>
              </a:rPr>
              <a:t>-&gt; bundle</a:t>
            </a:r>
            <a:endParaRPr lang="zh-TW" altLang="en-US" sz="4400" b="1"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E010C37F-3110-9319-2395-02838E83AD37}"/>
              </a:ext>
            </a:extLst>
          </p:cNvPr>
          <p:cNvSpPr txBox="1"/>
          <p:nvPr/>
        </p:nvSpPr>
        <p:spPr>
          <a:xfrm>
            <a:off x="1622566" y="2422761"/>
            <a:ext cx="14608034"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原本我的 </a:t>
            </a:r>
            <a:r>
              <a:rPr lang="en-US" altLang="zh-TW" sz="2000" dirty="0">
                <a:latin typeface="微軟正黑體" panose="020B0604030504040204" pitchFamily="34" charset="-120"/>
                <a:ea typeface="微軟正黑體" panose="020B0604030504040204" pitchFamily="34" charset="-120"/>
              </a:rPr>
              <a:t>top</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 寫法是會將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端傳輸給我的資料用 </a:t>
            </a:r>
            <a:r>
              <a:rPr lang="en-US" altLang="zh-TW" sz="2000" dirty="0">
                <a:latin typeface="微軟正黑體" panose="020B0604030504040204" pitchFamily="34" charset="-120"/>
                <a:ea typeface="微軟正黑體" panose="020B0604030504040204" pitchFamily="34" charset="-120"/>
              </a:rPr>
              <a:t>pointer</a:t>
            </a:r>
            <a:r>
              <a:rPr lang="zh-TW" altLang="en-US" sz="2000" dirty="0">
                <a:latin typeface="微軟正黑體" panose="020B0604030504040204" pitchFamily="34" charset="-120"/>
                <a:ea typeface="微軟正黑體" panose="020B0604030504040204" pitchFamily="34" charset="-120"/>
              </a:rPr>
              <a:t> 的方式指到我的 </a:t>
            </a:r>
            <a:r>
              <a:rPr lang="en-US" altLang="zh-TW" sz="2000" dirty="0">
                <a:latin typeface="微軟正黑體" panose="020B0604030504040204" pitchFamily="34" charset="-120"/>
                <a:ea typeface="微軟正黑體" panose="020B0604030504040204" pitchFamily="34" charset="-120"/>
              </a:rPr>
              <a:t>data </a:t>
            </a:r>
            <a:r>
              <a:rPr lang="zh-TW" altLang="en-US" sz="2000" dirty="0">
                <a:latin typeface="微軟正黑體" panose="020B0604030504040204" pitchFamily="34" charset="-120"/>
                <a:ea typeface="微軟正黑體" panose="020B0604030504040204" pitchFamily="34" charset="-120"/>
              </a:rPr>
              <a:t>，再將 </a:t>
            </a:r>
            <a:r>
              <a:rPr lang="en-US" altLang="zh-TW" sz="2000" dirty="0">
                <a:latin typeface="微軟正黑體" panose="020B0604030504040204" pitchFamily="34" charset="-120"/>
                <a:ea typeface="微軟正黑體" panose="020B0604030504040204" pitchFamily="34" charset="-120"/>
              </a:rPr>
              <a:t>data </a:t>
            </a:r>
            <a:r>
              <a:rPr lang="zh-TW" altLang="en-US" sz="2000" dirty="0">
                <a:latin typeface="微軟正黑體" panose="020B0604030504040204" pitchFamily="34" charset="-120"/>
                <a:ea typeface="微軟正黑體" panose="020B0604030504040204" pitchFamily="34" charset="-120"/>
              </a:rPr>
              <a:t>輸入進內部 </a:t>
            </a:r>
            <a:r>
              <a:rPr lang="en-US" altLang="zh-TW" sz="2000" dirty="0">
                <a:latin typeface="微軟正黑體" panose="020B0604030504040204" pitchFamily="34" charset="-120"/>
                <a:ea typeface="微軟正黑體" panose="020B0604030504040204" pitchFamily="34" charset="-120"/>
              </a:rPr>
              <a:t>function </a:t>
            </a:r>
            <a:r>
              <a:rPr lang="zh-TW" altLang="en-US" sz="2000" dirty="0">
                <a:latin typeface="微軟正黑體" panose="020B0604030504040204" pitchFamily="34" charset="-120"/>
                <a:ea typeface="微軟正黑體" panose="020B0604030504040204" pitchFamily="34" charset="-120"/>
              </a:rPr>
              <a:t>做計算，但此種方式不好，會使得程式一直停在那邊等待資料的傳輸，如果不一開始都將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給 </a:t>
            </a:r>
            <a:r>
              <a:rPr lang="en-US" altLang="zh-TW" sz="2000" dirty="0">
                <a:latin typeface="微軟正黑體" panose="020B0604030504040204" pitchFamily="34" charset="-120"/>
                <a:ea typeface="微軟正黑體" panose="020B0604030504040204" pitchFamily="34" charset="-120"/>
              </a:rPr>
              <a:t>data</a:t>
            </a:r>
            <a:r>
              <a:rPr lang="zh-TW" altLang="en-US" sz="2000" dirty="0">
                <a:latin typeface="微軟正黑體" panose="020B0604030504040204" pitchFamily="34" charset="-120"/>
                <a:ea typeface="微軟正黑體" panose="020B0604030504040204" pitchFamily="34" charset="-120"/>
              </a:rPr>
              <a:t> 存進一個開好的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 ，會使得每次要使用到資料時，皆要去 </a:t>
            </a:r>
            <a:r>
              <a:rPr lang="en-US" altLang="zh-TW" sz="2000" dirty="0">
                <a:latin typeface="微軟正黑體" panose="020B0604030504040204" pitchFamily="34" charset="-120"/>
                <a:ea typeface="微軟正黑體" panose="020B0604030504040204" pitchFamily="34" charset="-120"/>
              </a:rPr>
              <a:t>host </a:t>
            </a:r>
            <a:r>
              <a:rPr lang="zh-TW" altLang="en-US" sz="2000" dirty="0">
                <a:latin typeface="微軟正黑體" panose="020B0604030504040204" pitchFamily="34" charset="-120"/>
                <a:ea typeface="微軟正黑體" panose="020B0604030504040204" pitchFamily="34" charset="-120"/>
              </a:rPr>
              <a:t>端的 </a:t>
            </a:r>
            <a:r>
              <a:rPr lang="en-US" altLang="zh-TW" sz="2000" dirty="0">
                <a:latin typeface="微軟正黑體" panose="020B0604030504040204" pitchFamily="34" charset="-120"/>
                <a:ea typeface="微軟正黑體" panose="020B0604030504040204" pitchFamily="34" charset="-120"/>
              </a:rPr>
              <a:t>global </a:t>
            </a:r>
            <a:r>
              <a:rPr lang="en-US" altLang="zh-TW" sz="2000" dirty="0" err="1">
                <a:latin typeface="微軟正黑體" panose="020B0604030504040204" pitchFamily="34" charset="-120"/>
                <a:ea typeface="微軟正黑體" panose="020B0604030504040204" pitchFamily="34" charset="-120"/>
              </a:rPr>
              <a:t>memery</a:t>
            </a:r>
            <a:r>
              <a:rPr lang="zh-TW" altLang="en-US" sz="2000" dirty="0">
                <a:latin typeface="微軟正黑體" panose="020B0604030504040204" pitchFamily="34" charset="-120"/>
                <a:ea typeface="微軟正黑體" panose="020B0604030504040204" pitchFamily="34" charset="-120"/>
              </a:rPr>
              <a:t> 拿取，一個一個 </a:t>
            </a:r>
            <a:r>
              <a:rPr lang="en-US" altLang="zh-TW" sz="2000" dirty="0">
                <a:latin typeface="微軟正黑體" panose="020B0604030504040204" pitchFamily="34" charset="-120"/>
                <a:ea typeface="微軟正黑體" panose="020B0604030504040204" pitchFamily="34" charset="-120"/>
              </a:rPr>
              <a:t>bytes</a:t>
            </a:r>
            <a:r>
              <a:rPr lang="zh-TW" altLang="en-US" sz="2000" dirty="0">
                <a:latin typeface="微軟正黑體" panose="020B0604030504040204" pitchFamily="34" charset="-120"/>
                <a:ea typeface="微軟正黑體" panose="020B0604030504040204" pitchFamily="34" charset="-120"/>
              </a:rPr>
              <a:t> 拿取，會很慢。下頁是解決方法。</a:t>
            </a:r>
          </a:p>
        </p:txBody>
      </p:sp>
      <p:sp>
        <p:nvSpPr>
          <p:cNvPr id="11" name="文字方塊 10">
            <a:extLst>
              <a:ext uri="{FF2B5EF4-FFF2-40B4-BE49-F238E27FC236}">
                <a16:creationId xmlns:a16="http://schemas.microsoft.com/office/drawing/2014/main" id="{0F032145-D32E-873B-E833-F983E17C0619}"/>
              </a:ext>
            </a:extLst>
          </p:cNvPr>
          <p:cNvSpPr txBox="1"/>
          <p:nvPr/>
        </p:nvSpPr>
        <p:spPr>
          <a:xfrm>
            <a:off x="1622566" y="4202170"/>
            <a:ext cx="304730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以下是原本的 </a:t>
            </a:r>
            <a:r>
              <a:rPr lang="en-US" altLang="zh-TW" dirty="0">
                <a:latin typeface="微軟正黑體" panose="020B0604030504040204" pitchFamily="34" charset="-120"/>
                <a:ea typeface="微軟正黑體" panose="020B0604030504040204" pitchFamily="34" charset="-120"/>
              </a:rPr>
              <a:t>pointer </a:t>
            </a:r>
            <a:r>
              <a:rPr lang="zh-TW" altLang="en-US" dirty="0">
                <a:latin typeface="微軟正黑體" panose="020B0604030504040204" pitchFamily="34" charset="-120"/>
                <a:ea typeface="微軟正黑體" panose="020B0604030504040204" pitchFamily="34" charset="-120"/>
              </a:rPr>
              <a:t>寫法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EE58A0B7-B242-056C-CBDB-07120492CCB3}"/>
              </a:ext>
            </a:extLst>
          </p:cNvPr>
          <p:cNvPicPr>
            <a:picLocks noChangeAspect="1"/>
          </p:cNvPicPr>
          <p:nvPr/>
        </p:nvPicPr>
        <p:blipFill>
          <a:blip r:embed="rId10"/>
          <a:stretch>
            <a:fillRect/>
          </a:stretch>
        </p:blipFill>
        <p:spPr>
          <a:xfrm>
            <a:off x="11357802" y="5796838"/>
            <a:ext cx="3471598" cy="2406058"/>
          </a:xfrm>
          <a:prstGeom prst="rect">
            <a:avLst/>
          </a:prstGeom>
        </p:spPr>
      </p:pic>
      <p:cxnSp>
        <p:nvCxnSpPr>
          <p:cNvPr id="16" name="直線接點 15">
            <a:extLst>
              <a:ext uri="{FF2B5EF4-FFF2-40B4-BE49-F238E27FC236}">
                <a16:creationId xmlns:a16="http://schemas.microsoft.com/office/drawing/2014/main" id="{04A5CD7F-DFD1-A4D4-9A0B-BD979C2C93E1}"/>
              </a:ext>
            </a:extLst>
          </p:cNvPr>
          <p:cNvCxnSpPr/>
          <p:nvPr/>
        </p:nvCxnSpPr>
        <p:spPr>
          <a:xfrm>
            <a:off x="1981200" y="6210300"/>
            <a:ext cx="182118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 name="直線接點 16">
            <a:extLst>
              <a:ext uri="{FF2B5EF4-FFF2-40B4-BE49-F238E27FC236}">
                <a16:creationId xmlns:a16="http://schemas.microsoft.com/office/drawing/2014/main" id="{2D4501EB-DC67-8A53-B4DC-178ECE5241B8}"/>
              </a:ext>
            </a:extLst>
          </p:cNvPr>
          <p:cNvCxnSpPr/>
          <p:nvPr/>
        </p:nvCxnSpPr>
        <p:spPr>
          <a:xfrm>
            <a:off x="1981200" y="7124060"/>
            <a:ext cx="182118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線接點 18">
            <a:extLst>
              <a:ext uri="{FF2B5EF4-FFF2-40B4-BE49-F238E27FC236}">
                <a16:creationId xmlns:a16="http://schemas.microsoft.com/office/drawing/2014/main" id="{60841CD9-A39D-7112-1EDD-A612FB6491EC}"/>
              </a:ext>
            </a:extLst>
          </p:cNvPr>
          <p:cNvCxnSpPr>
            <a:cxnSpLocks/>
          </p:cNvCxnSpPr>
          <p:nvPr/>
        </p:nvCxnSpPr>
        <p:spPr>
          <a:xfrm>
            <a:off x="1733169" y="8039100"/>
            <a:ext cx="161582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線接點 19">
            <a:extLst>
              <a:ext uri="{FF2B5EF4-FFF2-40B4-BE49-F238E27FC236}">
                <a16:creationId xmlns:a16="http://schemas.microsoft.com/office/drawing/2014/main" id="{D24D0A4F-271C-177B-0412-8749FF4B579A}"/>
              </a:ext>
            </a:extLst>
          </p:cNvPr>
          <p:cNvCxnSpPr>
            <a:cxnSpLocks/>
          </p:cNvCxnSpPr>
          <p:nvPr/>
        </p:nvCxnSpPr>
        <p:spPr>
          <a:xfrm>
            <a:off x="1733169" y="8953500"/>
            <a:ext cx="154343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D6527D46-2CE8-038B-631A-6DE224CDD229}"/>
              </a:ext>
            </a:extLst>
          </p:cNvPr>
          <p:cNvCxnSpPr/>
          <p:nvPr/>
        </p:nvCxnSpPr>
        <p:spPr>
          <a:xfrm>
            <a:off x="1733169" y="9780956"/>
            <a:ext cx="182118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6DA52F0E-DD9F-9C86-CDD0-5B454678E6A3}"/>
              </a:ext>
            </a:extLst>
          </p:cNvPr>
          <p:cNvCxnSpPr>
            <a:cxnSpLocks/>
          </p:cNvCxnSpPr>
          <p:nvPr/>
        </p:nvCxnSpPr>
        <p:spPr>
          <a:xfrm>
            <a:off x="2740377" y="4914900"/>
            <a:ext cx="6327423"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線接點 26">
            <a:extLst>
              <a:ext uri="{FF2B5EF4-FFF2-40B4-BE49-F238E27FC236}">
                <a16:creationId xmlns:a16="http://schemas.microsoft.com/office/drawing/2014/main" id="{8C22388F-6AEE-C833-22AF-B9C82B8F18B2}"/>
              </a:ext>
            </a:extLst>
          </p:cNvPr>
          <p:cNvCxnSpPr/>
          <p:nvPr/>
        </p:nvCxnSpPr>
        <p:spPr>
          <a:xfrm>
            <a:off x="12895243" y="5981060"/>
            <a:ext cx="100339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CD720399-25C4-2B3F-F8CA-4D23D823A016}"/>
              </a:ext>
            </a:extLst>
          </p:cNvPr>
          <p:cNvCxnSpPr>
            <a:cxnSpLocks/>
          </p:cNvCxnSpPr>
          <p:nvPr/>
        </p:nvCxnSpPr>
        <p:spPr>
          <a:xfrm>
            <a:off x="11891844" y="6362700"/>
            <a:ext cx="37635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線接點 28">
            <a:extLst>
              <a:ext uri="{FF2B5EF4-FFF2-40B4-BE49-F238E27FC236}">
                <a16:creationId xmlns:a16="http://schemas.microsoft.com/office/drawing/2014/main" id="{BA64407C-81D0-9968-2469-4124D12BA2B0}"/>
              </a:ext>
            </a:extLst>
          </p:cNvPr>
          <p:cNvCxnSpPr>
            <a:cxnSpLocks/>
          </p:cNvCxnSpPr>
          <p:nvPr/>
        </p:nvCxnSpPr>
        <p:spPr>
          <a:xfrm>
            <a:off x="12039600" y="6591300"/>
            <a:ext cx="381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2" name="直線接點 31">
            <a:extLst>
              <a:ext uri="{FF2B5EF4-FFF2-40B4-BE49-F238E27FC236}">
                <a16:creationId xmlns:a16="http://schemas.microsoft.com/office/drawing/2014/main" id="{AF87B10A-ACC0-4416-C5C1-BA1B3CF0A433}"/>
              </a:ext>
            </a:extLst>
          </p:cNvPr>
          <p:cNvCxnSpPr>
            <a:cxnSpLocks/>
          </p:cNvCxnSpPr>
          <p:nvPr/>
        </p:nvCxnSpPr>
        <p:spPr>
          <a:xfrm>
            <a:off x="13258800" y="6591300"/>
            <a:ext cx="381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4" name="矩形 33">
            <a:extLst>
              <a:ext uri="{FF2B5EF4-FFF2-40B4-BE49-F238E27FC236}">
                <a16:creationId xmlns:a16="http://schemas.microsoft.com/office/drawing/2014/main" id="{2C7856B3-D561-2089-8E7A-4C6CD9A07859}"/>
              </a:ext>
            </a:extLst>
          </p:cNvPr>
          <p:cNvSpPr/>
          <p:nvPr/>
        </p:nvSpPr>
        <p:spPr>
          <a:xfrm>
            <a:off x="10515600" y="8202896"/>
            <a:ext cx="6629400" cy="1420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DF93460C-DA2A-F355-1EFB-5EA1A3D20DB7}"/>
              </a:ext>
            </a:extLst>
          </p:cNvPr>
          <p:cNvSpPr/>
          <p:nvPr/>
        </p:nvSpPr>
        <p:spPr>
          <a:xfrm>
            <a:off x="4876800" y="8202896"/>
            <a:ext cx="1917799" cy="1420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20887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7" name="圖片 6">
            <a:extLst>
              <a:ext uri="{FF2B5EF4-FFF2-40B4-BE49-F238E27FC236}">
                <a16:creationId xmlns:a16="http://schemas.microsoft.com/office/drawing/2014/main" id="{79D4F639-A571-6D3A-7035-BD1CF11CB8B6}"/>
              </a:ext>
            </a:extLst>
          </p:cNvPr>
          <p:cNvPicPr>
            <a:picLocks noChangeAspect="1"/>
          </p:cNvPicPr>
          <p:nvPr/>
        </p:nvPicPr>
        <p:blipFill>
          <a:blip r:embed="rId6"/>
          <a:stretch>
            <a:fillRect/>
          </a:stretch>
        </p:blipFill>
        <p:spPr>
          <a:xfrm>
            <a:off x="1655627" y="3859554"/>
            <a:ext cx="7779150" cy="3168813"/>
          </a:xfrm>
          <a:prstGeom prst="rect">
            <a:avLst/>
          </a:prstGeom>
        </p:spPr>
      </p:pic>
      <p:pic>
        <p:nvPicPr>
          <p:cNvPr id="11" name="圖片 10">
            <a:extLst>
              <a:ext uri="{FF2B5EF4-FFF2-40B4-BE49-F238E27FC236}">
                <a16:creationId xmlns:a16="http://schemas.microsoft.com/office/drawing/2014/main" id="{073F6A49-B688-6B0B-BF6F-28C2CEC9DA8A}"/>
              </a:ext>
            </a:extLst>
          </p:cNvPr>
          <p:cNvPicPr>
            <a:picLocks noChangeAspect="1"/>
          </p:cNvPicPr>
          <p:nvPr/>
        </p:nvPicPr>
        <p:blipFill>
          <a:blip r:embed="rId7"/>
          <a:stretch>
            <a:fillRect/>
          </a:stretch>
        </p:blipFill>
        <p:spPr>
          <a:xfrm>
            <a:off x="4191000" y="7159606"/>
            <a:ext cx="7211731" cy="2863663"/>
          </a:xfrm>
          <a:prstGeom prst="rect">
            <a:avLst/>
          </a:prstGeom>
        </p:spPr>
      </p:pic>
      <p:pic>
        <p:nvPicPr>
          <p:cNvPr id="13" name="圖片 12">
            <a:extLst>
              <a:ext uri="{FF2B5EF4-FFF2-40B4-BE49-F238E27FC236}">
                <a16:creationId xmlns:a16="http://schemas.microsoft.com/office/drawing/2014/main" id="{8820C1B6-3956-91F4-E9F1-F99B196D5AE0}"/>
              </a:ext>
            </a:extLst>
          </p:cNvPr>
          <p:cNvPicPr>
            <a:picLocks noChangeAspect="1"/>
          </p:cNvPicPr>
          <p:nvPr/>
        </p:nvPicPr>
        <p:blipFill>
          <a:blip r:embed="rId8"/>
          <a:stretch>
            <a:fillRect/>
          </a:stretch>
        </p:blipFill>
        <p:spPr>
          <a:xfrm>
            <a:off x="11569432" y="7580817"/>
            <a:ext cx="6450334" cy="2047148"/>
          </a:xfrm>
          <a:prstGeom prst="rect">
            <a:avLst/>
          </a:prstGeom>
        </p:spPr>
      </p:pic>
      <p:pic>
        <p:nvPicPr>
          <p:cNvPr id="15" name="圖片 14">
            <a:extLst>
              <a:ext uri="{FF2B5EF4-FFF2-40B4-BE49-F238E27FC236}">
                <a16:creationId xmlns:a16="http://schemas.microsoft.com/office/drawing/2014/main" id="{0F974B48-A977-62FC-71E0-8DAC01CE8446}"/>
              </a:ext>
            </a:extLst>
          </p:cNvPr>
          <p:cNvPicPr>
            <a:picLocks noChangeAspect="1"/>
          </p:cNvPicPr>
          <p:nvPr/>
        </p:nvPicPr>
        <p:blipFill>
          <a:blip r:embed="rId9"/>
          <a:stretch>
            <a:fillRect/>
          </a:stretch>
        </p:blipFill>
        <p:spPr>
          <a:xfrm>
            <a:off x="1655627" y="7112065"/>
            <a:ext cx="2368672" cy="2984653"/>
          </a:xfrm>
          <a:prstGeom prst="rect">
            <a:avLst/>
          </a:prstGeom>
        </p:spPr>
      </p:pic>
      <p:pic>
        <p:nvPicPr>
          <p:cNvPr id="17" name="圖片 16">
            <a:extLst>
              <a:ext uri="{FF2B5EF4-FFF2-40B4-BE49-F238E27FC236}">
                <a16:creationId xmlns:a16="http://schemas.microsoft.com/office/drawing/2014/main" id="{A75DEDAC-97AD-237D-CB8B-D4A3241D01B3}"/>
              </a:ext>
            </a:extLst>
          </p:cNvPr>
          <p:cNvPicPr>
            <a:picLocks noChangeAspect="1"/>
          </p:cNvPicPr>
          <p:nvPr/>
        </p:nvPicPr>
        <p:blipFill>
          <a:blip r:embed="rId10"/>
          <a:stretch>
            <a:fillRect/>
          </a:stretch>
        </p:blipFill>
        <p:spPr>
          <a:xfrm>
            <a:off x="9677400" y="3788765"/>
            <a:ext cx="2825895" cy="1289116"/>
          </a:xfrm>
          <a:prstGeom prst="rect">
            <a:avLst/>
          </a:prstGeom>
        </p:spPr>
      </p:pic>
      <p:pic>
        <p:nvPicPr>
          <p:cNvPr id="19" name="圖片 18">
            <a:extLst>
              <a:ext uri="{FF2B5EF4-FFF2-40B4-BE49-F238E27FC236}">
                <a16:creationId xmlns:a16="http://schemas.microsoft.com/office/drawing/2014/main" id="{EC0D8A55-383C-2084-AAF6-685C7887F07F}"/>
              </a:ext>
            </a:extLst>
          </p:cNvPr>
          <p:cNvPicPr>
            <a:picLocks noChangeAspect="1"/>
          </p:cNvPicPr>
          <p:nvPr/>
        </p:nvPicPr>
        <p:blipFill>
          <a:blip r:embed="rId11"/>
          <a:stretch>
            <a:fillRect/>
          </a:stretch>
        </p:blipFill>
        <p:spPr>
          <a:xfrm>
            <a:off x="9769528" y="5143500"/>
            <a:ext cx="2349621" cy="1898748"/>
          </a:xfrm>
          <a:prstGeom prst="rect">
            <a:avLst/>
          </a:prstGeom>
        </p:spPr>
      </p:pic>
      <p:pic>
        <p:nvPicPr>
          <p:cNvPr id="21" name="圖片 20">
            <a:extLst>
              <a:ext uri="{FF2B5EF4-FFF2-40B4-BE49-F238E27FC236}">
                <a16:creationId xmlns:a16="http://schemas.microsoft.com/office/drawing/2014/main" id="{E9DE137B-71E6-1737-57B2-54897B7F8046}"/>
              </a:ext>
            </a:extLst>
          </p:cNvPr>
          <p:cNvPicPr>
            <a:picLocks noChangeAspect="1"/>
          </p:cNvPicPr>
          <p:nvPr/>
        </p:nvPicPr>
        <p:blipFill>
          <a:blip r:embed="rId12"/>
          <a:stretch>
            <a:fillRect/>
          </a:stretch>
        </p:blipFill>
        <p:spPr>
          <a:xfrm>
            <a:off x="12301963" y="5231920"/>
            <a:ext cx="5321573" cy="1479626"/>
          </a:xfrm>
          <a:prstGeom prst="rect">
            <a:avLst/>
          </a:prstGeom>
        </p:spPr>
      </p:pic>
      <p:sp>
        <p:nvSpPr>
          <p:cNvPr id="6" name="文字方塊 5">
            <a:extLst>
              <a:ext uri="{FF2B5EF4-FFF2-40B4-BE49-F238E27FC236}">
                <a16:creationId xmlns:a16="http://schemas.microsoft.com/office/drawing/2014/main" id="{633E3810-586D-0D04-EDA3-7FDC055473D8}"/>
              </a:ext>
            </a:extLst>
          </p:cNvPr>
          <p:cNvSpPr txBox="1"/>
          <p:nvPr/>
        </p:nvSpPr>
        <p:spPr>
          <a:xfrm>
            <a:off x="1839003" y="1415214"/>
            <a:ext cx="15763197" cy="769441"/>
          </a:xfrm>
          <a:prstGeom prst="rect">
            <a:avLst/>
          </a:prstGeom>
          <a:noFill/>
        </p:spPr>
        <p:txBody>
          <a:bodyPr wrap="square" rtlCol="0">
            <a:spAutoFit/>
          </a:bodyPr>
          <a:lstStyle/>
          <a:p>
            <a:r>
              <a:rPr lang="en-US" altLang="zh-TW" sz="4400" b="1" dirty="0"/>
              <a:t>Verification on Vitis Ide : </a:t>
            </a:r>
            <a:r>
              <a:rPr lang="zh-TW" altLang="en-US" sz="4400" b="1" dirty="0">
                <a:latin typeface="微軟正黑體" panose="020B0604030504040204" pitchFamily="34" charset="-120"/>
                <a:ea typeface="微軟正黑體" panose="020B0604030504040204" pitchFamily="34" charset="-120"/>
              </a:rPr>
              <a:t>優化存取的速度以縮短時間 </a:t>
            </a:r>
            <a:r>
              <a:rPr lang="en-US" altLang="zh-TW" sz="4400" b="1" dirty="0">
                <a:latin typeface="微軟正黑體" panose="020B0604030504040204" pitchFamily="34" charset="-120"/>
                <a:ea typeface="微軟正黑體" panose="020B0604030504040204" pitchFamily="34" charset="-120"/>
              </a:rPr>
              <a:t>-&gt; bundle</a:t>
            </a:r>
            <a:endParaRPr lang="zh-TW" altLang="en-US" sz="4400" b="1"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8BDE29D6-A7F6-EABA-E1A3-9BFEB65D3CE1}"/>
              </a:ext>
            </a:extLst>
          </p:cNvPr>
          <p:cNvSpPr txBox="1"/>
          <p:nvPr/>
        </p:nvSpPr>
        <p:spPr>
          <a:xfrm>
            <a:off x="1664771" y="2250274"/>
            <a:ext cx="14608034" cy="142769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原本的指定方法會使得每次</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要出去外面的</a:t>
            </a:r>
            <a:r>
              <a:rPr lang="en-US" altLang="zh-TW" sz="2000" dirty="0">
                <a:latin typeface="微軟正黑體" panose="020B0604030504040204" pitchFamily="34" charset="-120"/>
                <a:ea typeface="微軟正黑體" panose="020B0604030504040204" pitchFamily="34" charset="-120"/>
              </a:rPr>
              <a:t>global </a:t>
            </a:r>
            <a:r>
              <a:rPr lang="en-US" altLang="zh-TW" sz="2000" dirty="0" err="1">
                <a:latin typeface="微軟正黑體" panose="020B0604030504040204" pitchFamily="34" charset="-120"/>
                <a:ea typeface="微軟正黑體" panose="020B0604030504040204" pitchFamily="34" charset="-120"/>
              </a:rPr>
              <a:t>memery</a:t>
            </a:r>
            <a:r>
              <a:rPr lang="zh-TW" altLang="en-US" sz="2000" dirty="0">
                <a:latin typeface="微軟正黑體" panose="020B0604030504040204" pitchFamily="34" charset="-120"/>
                <a:ea typeface="微軟正黑體" panose="020B0604030504040204" pitchFamily="34" charset="-120"/>
              </a:rPr>
              <a:t>抓資料時，因為是一次抓取一個</a:t>
            </a:r>
            <a:r>
              <a:rPr lang="en-US" altLang="zh-TW" sz="2000" dirty="0">
                <a:latin typeface="微軟正黑體" panose="020B0604030504040204" pitchFamily="34" charset="-120"/>
                <a:ea typeface="微軟正黑體" panose="020B0604030504040204" pitchFamily="34" charset="-120"/>
              </a:rPr>
              <a:t>byte</a:t>
            </a:r>
            <a:r>
              <a:rPr lang="zh-TW" altLang="en-US" sz="2000" dirty="0">
                <a:latin typeface="微軟正黑體" panose="020B0604030504040204" pitchFamily="34" charset="-120"/>
                <a:ea typeface="微軟正黑體" panose="020B0604030504040204" pitchFamily="34" charset="-120"/>
              </a:rPr>
              <a:t>，所以程式會停在那邊等資料的傳輸，這樣會使得在</a:t>
            </a:r>
            <a:r>
              <a:rPr lang="en-US" altLang="zh-TW" sz="2000" dirty="0" err="1">
                <a:latin typeface="微軟正黑體" panose="020B0604030504040204" pitchFamily="34" charset="-120"/>
                <a:ea typeface="微軟正黑體" panose="020B0604030504040204" pitchFamily="34" charset="-120"/>
              </a:rPr>
              <a:t>fpga</a:t>
            </a:r>
            <a:r>
              <a:rPr lang="zh-TW" altLang="en-US" sz="2000" dirty="0">
                <a:latin typeface="微軟正黑體" panose="020B0604030504040204" pitchFamily="34" charset="-120"/>
                <a:ea typeface="微軟正黑體" panose="020B0604030504040204" pitchFamily="34" charset="-120"/>
              </a:rPr>
              <a:t>板上整體跑的速度很長，因此要採用</a:t>
            </a:r>
            <a:r>
              <a:rPr lang="en-US" altLang="zh-TW" sz="2000" dirty="0">
                <a:latin typeface="微軟正黑體" panose="020B0604030504040204" pitchFamily="34" charset="-120"/>
                <a:ea typeface="微軟正黑體" panose="020B0604030504040204" pitchFamily="34" charset="-120"/>
              </a:rPr>
              <a:t>bundle BUS</a:t>
            </a:r>
            <a:r>
              <a:rPr lang="zh-TW" altLang="en-US" sz="2000" dirty="0">
                <a:latin typeface="微軟正黑體" panose="020B0604030504040204" pitchFamily="34" charset="-120"/>
                <a:ea typeface="微軟正黑體" panose="020B0604030504040204" pitchFamily="34" charset="-120"/>
              </a:rPr>
              <a:t>的方式，一次將所有</a:t>
            </a:r>
            <a:r>
              <a:rPr lang="en-US" altLang="zh-TW" sz="2000" dirty="0">
                <a:latin typeface="微軟正黑體" panose="020B0604030504040204" pitchFamily="34" charset="-120"/>
                <a:ea typeface="微軟正黑體" panose="020B0604030504040204" pitchFamily="34" charset="-120"/>
              </a:rPr>
              <a:t>host</a:t>
            </a:r>
            <a:r>
              <a:rPr lang="zh-TW" altLang="en-US" sz="2000" dirty="0">
                <a:latin typeface="微軟正黑體" panose="020B0604030504040204" pitchFamily="34" charset="-120"/>
                <a:ea typeface="微軟正黑體" panose="020B0604030504040204" pitchFamily="34" charset="-120"/>
              </a:rPr>
              <a:t>傳進來的數據利用 </a:t>
            </a:r>
            <a:r>
              <a:rPr lang="en-US" altLang="zh-TW" sz="2000" dirty="0">
                <a:latin typeface="微軟正黑體" panose="020B0604030504040204" pitchFamily="34" charset="-120"/>
                <a:ea typeface="微軟正黑體" panose="020B0604030504040204" pitchFamily="34" charset="-120"/>
              </a:rPr>
              <a:t>for loop </a:t>
            </a:r>
            <a:r>
              <a:rPr lang="zh-TW" altLang="en-US" sz="2000" dirty="0">
                <a:latin typeface="微軟正黑體" panose="020B0604030504040204" pitchFamily="34" charset="-120"/>
                <a:ea typeface="微軟正黑體" panose="020B0604030504040204" pitchFamily="34" charset="-120"/>
              </a:rPr>
              <a:t>儲存在</a:t>
            </a:r>
            <a:r>
              <a:rPr lang="en-US" altLang="zh-TW" sz="2000" dirty="0">
                <a:latin typeface="微軟正黑體" panose="020B0604030504040204" pitchFamily="34" charset="-120"/>
                <a:ea typeface="微軟正黑體" panose="020B0604030504040204" pitchFamily="34" charset="-120"/>
              </a:rPr>
              <a:t>on chip buffer</a:t>
            </a:r>
            <a:r>
              <a:rPr lang="zh-TW" altLang="en-US" sz="2000" dirty="0">
                <a:latin typeface="微軟正黑體" panose="020B0604030504040204" pitchFamily="34" charset="-120"/>
                <a:ea typeface="微軟正黑體" panose="020B0604030504040204" pitchFamily="34" charset="-120"/>
              </a:rPr>
              <a:t>，之後</a:t>
            </a:r>
            <a:r>
              <a:rPr lang="en-US" altLang="zh-TW" sz="2000" dirty="0">
                <a:latin typeface="微軟正黑體" panose="020B0604030504040204" pitchFamily="34" charset="-120"/>
                <a:ea typeface="微軟正黑體" panose="020B0604030504040204" pitchFamily="34" charset="-120"/>
              </a:rPr>
              <a:t>function</a:t>
            </a:r>
            <a:r>
              <a:rPr lang="zh-TW" altLang="en-US" sz="2000" dirty="0">
                <a:latin typeface="微軟正黑體" panose="020B0604030504040204" pitchFamily="34" charset="-120"/>
                <a:ea typeface="微軟正黑體" panose="020B0604030504040204" pitchFamily="34" charset="-120"/>
              </a:rPr>
              <a:t>要取用的話，就可以直接在</a:t>
            </a:r>
            <a:r>
              <a:rPr lang="en-US" altLang="zh-TW" sz="2000" dirty="0">
                <a:latin typeface="微軟正黑體" panose="020B0604030504040204" pitchFamily="34" charset="-120"/>
                <a:ea typeface="微軟正黑體" panose="020B0604030504040204" pitchFamily="34" charset="-120"/>
              </a:rPr>
              <a:t>on chip buffer</a:t>
            </a:r>
            <a:r>
              <a:rPr lang="zh-TW" altLang="en-US" sz="2000" dirty="0">
                <a:latin typeface="微軟正黑體" panose="020B0604030504040204" pitchFamily="34" charset="-120"/>
                <a:ea typeface="微軟正黑體" panose="020B0604030504040204" pitchFamily="34" charset="-120"/>
              </a:rPr>
              <a:t>上拿取，速度會快很多</a:t>
            </a:r>
            <a:r>
              <a:rPr lang="zh-TW" altLang="en-US" sz="2000" dirty="0"/>
              <a:t>。</a:t>
            </a:r>
          </a:p>
        </p:txBody>
      </p:sp>
      <p:sp>
        <p:nvSpPr>
          <p:cNvPr id="10" name="矩形 9">
            <a:extLst>
              <a:ext uri="{FF2B5EF4-FFF2-40B4-BE49-F238E27FC236}">
                <a16:creationId xmlns:a16="http://schemas.microsoft.com/office/drawing/2014/main" id="{C878B51C-48AF-1F55-9F40-5767C71E41AB}"/>
              </a:ext>
            </a:extLst>
          </p:cNvPr>
          <p:cNvSpPr/>
          <p:nvPr/>
        </p:nvSpPr>
        <p:spPr>
          <a:xfrm>
            <a:off x="4191000" y="8191500"/>
            <a:ext cx="6705600" cy="1600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65341DE-FB0E-5DFE-95B8-9C54EB44A12F}"/>
              </a:ext>
            </a:extLst>
          </p:cNvPr>
          <p:cNvSpPr/>
          <p:nvPr/>
        </p:nvSpPr>
        <p:spPr>
          <a:xfrm>
            <a:off x="11691603" y="7810500"/>
            <a:ext cx="6139197" cy="1817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a:extLst>
              <a:ext uri="{FF2B5EF4-FFF2-40B4-BE49-F238E27FC236}">
                <a16:creationId xmlns:a16="http://schemas.microsoft.com/office/drawing/2014/main" id="{A89FE1E2-786A-587C-36D4-898DA3216391}"/>
              </a:ext>
            </a:extLst>
          </p:cNvPr>
          <p:cNvCxnSpPr/>
          <p:nvPr/>
        </p:nvCxnSpPr>
        <p:spPr>
          <a:xfrm>
            <a:off x="14706600" y="5372100"/>
            <a:ext cx="609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37D71EA0-64DB-B881-3B02-32A7C37D2F36}"/>
              </a:ext>
            </a:extLst>
          </p:cNvPr>
          <p:cNvCxnSpPr/>
          <p:nvPr/>
        </p:nvCxnSpPr>
        <p:spPr>
          <a:xfrm>
            <a:off x="14706600" y="5507736"/>
            <a:ext cx="609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ADD84CF0-508C-848D-3800-2A1CB1290AFD}"/>
              </a:ext>
            </a:extLst>
          </p:cNvPr>
          <p:cNvCxnSpPr/>
          <p:nvPr/>
        </p:nvCxnSpPr>
        <p:spPr>
          <a:xfrm>
            <a:off x="14401800" y="5600700"/>
            <a:ext cx="609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線接點 24">
            <a:extLst>
              <a:ext uri="{FF2B5EF4-FFF2-40B4-BE49-F238E27FC236}">
                <a16:creationId xmlns:a16="http://schemas.microsoft.com/office/drawing/2014/main" id="{0974795F-5519-5179-8BF1-6B3D3FEAEE8C}"/>
              </a:ext>
            </a:extLst>
          </p:cNvPr>
          <p:cNvCxnSpPr/>
          <p:nvPr/>
        </p:nvCxnSpPr>
        <p:spPr>
          <a:xfrm>
            <a:off x="14401800" y="5829300"/>
            <a:ext cx="609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線接點 25">
            <a:extLst>
              <a:ext uri="{FF2B5EF4-FFF2-40B4-BE49-F238E27FC236}">
                <a16:creationId xmlns:a16="http://schemas.microsoft.com/office/drawing/2014/main" id="{1E59ABFF-99A2-302A-81FA-FB1A3067D45E}"/>
              </a:ext>
            </a:extLst>
          </p:cNvPr>
          <p:cNvCxnSpPr/>
          <p:nvPr/>
        </p:nvCxnSpPr>
        <p:spPr>
          <a:xfrm>
            <a:off x="14353149" y="5676900"/>
            <a:ext cx="609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61262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7FFCDCA7-8B6B-C270-F981-C1B99EE6E7D1}"/>
              </a:ext>
            </a:extLst>
          </p:cNvPr>
          <p:cNvSpPr txBox="1"/>
          <p:nvPr/>
        </p:nvSpPr>
        <p:spPr>
          <a:xfrm>
            <a:off x="1746943" y="2244385"/>
            <a:ext cx="15093257" cy="959109"/>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以下</a:t>
            </a:r>
            <a:r>
              <a:rPr lang="en-US" altLang="zh-TW" sz="2000" dirty="0">
                <a:latin typeface="微軟正黑體" panose="020B0604030504040204" pitchFamily="34" charset="-120"/>
                <a:ea typeface="微軟正黑體" panose="020B0604030504040204" pitchFamily="34" charset="-120"/>
              </a:rPr>
              <a:t>bundle</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BUS </a:t>
            </a:r>
            <a:r>
              <a:rPr lang="zh-TW" altLang="en-US" sz="2000" dirty="0">
                <a:latin typeface="微軟正黑體" panose="020B0604030504040204" pitchFamily="34" charset="-120"/>
                <a:ea typeface="微軟正黑體" panose="020B0604030504040204" pitchFamily="34" charset="-120"/>
              </a:rPr>
              <a:t>前 </a:t>
            </a:r>
            <a:r>
              <a:rPr lang="en-US" altLang="zh-TW" sz="2000" dirty="0" err="1">
                <a:latin typeface="微軟正黑體" panose="020B0604030504040204" pitchFamily="34" charset="-120"/>
                <a:ea typeface="微軟正黑體" panose="020B0604030504040204" pitchFamily="34" charset="-120"/>
              </a:rPr>
              <a:t>bram</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使用情形和 </a:t>
            </a:r>
            <a:r>
              <a:rPr lang="en-US" altLang="zh-TW" sz="2000" dirty="0">
                <a:latin typeface="微軟正黑體" panose="020B0604030504040204" pitchFamily="34" charset="-120"/>
                <a:ea typeface="微軟正黑體" panose="020B0604030504040204" pitchFamily="34" charset="-120"/>
              </a:rPr>
              <a:t>bundle BUS </a:t>
            </a:r>
            <a:r>
              <a:rPr lang="zh-TW" altLang="en-US" sz="2000" dirty="0">
                <a:latin typeface="微軟正黑體" panose="020B0604030504040204" pitchFamily="34" charset="-120"/>
                <a:ea typeface="微軟正黑體" panose="020B0604030504040204" pitchFamily="34" charset="-120"/>
              </a:rPr>
              <a:t>後的 </a:t>
            </a:r>
            <a:r>
              <a:rPr lang="en-US" altLang="zh-TW" sz="2000" dirty="0" err="1">
                <a:latin typeface="微軟正黑體" panose="020B0604030504040204" pitchFamily="34" charset="-120"/>
                <a:ea typeface="微軟正黑體" panose="020B0604030504040204" pitchFamily="34" charset="-120"/>
              </a:rPr>
              <a:t>bram</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使用情形，</a:t>
            </a:r>
            <a:r>
              <a:rPr lang="en-US" altLang="zh-TW" sz="2000" dirty="0">
                <a:latin typeface="微軟正黑體" panose="020B0604030504040204" pitchFamily="34" charset="-120"/>
                <a:ea typeface="微軟正黑體" panose="020B0604030504040204" pitchFamily="34" charset="-120"/>
              </a:rPr>
              <a:t>bundle</a:t>
            </a:r>
            <a:r>
              <a:rPr lang="zh-TW" altLang="en-US" sz="2000" dirty="0">
                <a:latin typeface="微軟正黑體" panose="020B0604030504040204" pitchFamily="34" charset="-120"/>
                <a:ea typeface="微軟正黑體" panose="020B0604030504040204" pitchFamily="34" charset="-120"/>
              </a:rPr>
              <a:t>後由於需要將所有 </a:t>
            </a:r>
            <a:r>
              <a:rPr lang="en-US" altLang="zh-TW" sz="2000" dirty="0">
                <a:latin typeface="微軟正黑體" panose="020B0604030504040204" pitchFamily="34" charset="-120"/>
                <a:ea typeface="微軟正黑體" panose="020B0604030504040204" pitchFamily="34" charset="-120"/>
              </a:rPr>
              <a:t>data</a:t>
            </a:r>
            <a:r>
              <a:rPr lang="zh-TW" altLang="en-US" sz="2000" dirty="0">
                <a:latin typeface="微軟正黑體" panose="020B0604030504040204" pitchFamily="34" charset="-120"/>
                <a:ea typeface="微軟正黑體" panose="020B0604030504040204" pitchFamily="34" charset="-120"/>
              </a:rPr>
              <a:t> 暫存在 </a:t>
            </a:r>
            <a:r>
              <a:rPr lang="en-US" altLang="zh-TW" sz="2000" dirty="0">
                <a:latin typeface="微軟正黑體" panose="020B0604030504040204" pitchFamily="34" charset="-120"/>
                <a:ea typeface="微軟正黑體" panose="020B0604030504040204" pitchFamily="34" charset="-120"/>
              </a:rPr>
              <a:t>on-chip buffer</a:t>
            </a:r>
            <a:r>
              <a:rPr lang="zh-TW" altLang="en-US" sz="2000" dirty="0">
                <a:latin typeface="微軟正黑體" panose="020B0604030504040204" pitchFamily="34" charset="-120"/>
                <a:ea typeface="微軟正黑體" panose="020B0604030504040204" pitchFamily="34" charset="-120"/>
              </a:rPr>
              <a:t> 中，因此需要再額外開空間，使得 </a:t>
            </a:r>
            <a:r>
              <a:rPr lang="en-US" altLang="zh-TW" sz="2000" dirty="0" err="1">
                <a:latin typeface="微軟正黑體" panose="020B0604030504040204" pitchFamily="34" charset="-120"/>
                <a:ea typeface="微軟正黑體" panose="020B0604030504040204" pitchFamily="34" charset="-120"/>
              </a:rPr>
              <a:t>bram</a:t>
            </a:r>
            <a:r>
              <a:rPr lang="zh-TW" altLang="en-US" sz="2000" dirty="0">
                <a:latin typeface="微軟正黑體" panose="020B0604030504040204" pitchFamily="34" charset="-120"/>
                <a:ea typeface="微軟正黑體" panose="020B0604030504040204" pitchFamily="34" charset="-120"/>
              </a:rPr>
              <a:t>增加 </a:t>
            </a:r>
            <a:r>
              <a:rPr lang="en-US" altLang="zh-TW" sz="2000" dirty="0">
                <a:latin typeface="微軟正黑體" panose="020B0604030504040204" pitchFamily="34" charset="-120"/>
                <a:ea typeface="微軟正黑體" panose="020B0604030504040204" pitchFamily="34" charset="-120"/>
              </a:rPr>
              <a:t>: </a:t>
            </a:r>
          </a:p>
        </p:txBody>
      </p:sp>
      <p:pic>
        <p:nvPicPr>
          <p:cNvPr id="8" name="圖片 7">
            <a:extLst>
              <a:ext uri="{FF2B5EF4-FFF2-40B4-BE49-F238E27FC236}">
                <a16:creationId xmlns:a16="http://schemas.microsoft.com/office/drawing/2014/main" id="{9B910F44-5540-5F4D-563B-A17EC45DA558}"/>
              </a:ext>
            </a:extLst>
          </p:cNvPr>
          <p:cNvPicPr>
            <a:picLocks noChangeAspect="1"/>
          </p:cNvPicPr>
          <p:nvPr/>
        </p:nvPicPr>
        <p:blipFill>
          <a:blip r:embed="rId6"/>
          <a:stretch>
            <a:fillRect/>
          </a:stretch>
        </p:blipFill>
        <p:spPr>
          <a:xfrm>
            <a:off x="1394230" y="5352585"/>
            <a:ext cx="6464632" cy="4261069"/>
          </a:xfrm>
          <a:prstGeom prst="rect">
            <a:avLst/>
          </a:prstGeom>
        </p:spPr>
      </p:pic>
      <p:pic>
        <p:nvPicPr>
          <p:cNvPr id="11" name="圖片 10">
            <a:extLst>
              <a:ext uri="{FF2B5EF4-FFF2-40B4-BE49-F238E27FC236}">
                <a16:creationId xmlns:a16="http://schemas.microsoft.com/office/drawing/2014/main" id="{AA265B2C-6FB6-776F-1FD3-07A570CD6502}"/>
              </a:ext>
            </a:extLst>
          </p:cNvPr>
          <p:cNvPicPr>
            <a:picLocks noChangeAspect="1"/>
          </p:cNvPicPr>
          <p:nvPr/>
        </p:nvPicPr>
        <p:blipFill>
          <a:blip r:embed="rId7"/>
          <a:stretch>
            <a:fillRect/>
          </a:stretch>
        </p:blipFill>
        <p:spPr>
          <a:xfrm>
            <a:off x="3506057" y="3262776"/>
            <a:ext cx="2686188" cy="1739989"/>
          </a:xfrm>
          <a:prstGeom prst="rect">
            <a:avLst/>
          </a:prstGeom>
        </p:spPr>
      </p:pic>
      <p:sp>
        <p:nvSpPr>
          <p:cNvPr id="7" name="文字方塊 6">
            <a:extLst>
              <a:ext uri="{FF2B5EF4-FFF2-40B4-BE49-F238E27FC236}">
                <a16:creationId xmlns:a16="http://schemas.microsoft.com/office/drawing/2014/main" id="{D8E47611-731F-E277-5427-5DA91819B180}"/>
              </a:ext>
            </a:extLst>
          </p:cNvPr>
          <p:cNvSpPr txBox="1"/>
          <p:nvPr/>
        </p:nvSpPr>
        <p:spPr>
          <a:xfrm>
            <a:off x="1839003" y="1415214"/>
            <a:ext cx="15763197" cy="769441"/>
          </a:xfrm>
          <a:prstGeom prst="rect">
            <a:avLst/>
          </a:prstGeom>
          <a:noFill/>
        </p:spPr>
        <p:txBody>
          <a:bodyPr wrap="square" rtlCol="0">
            <a:spAutoFit/>
          </a:bodyPr>
          <a:lstStyle/>
          <a:p>
            <a:r>
              <a:rPr lang="en-US" altLang="zh-TW" sz="4400" b="1" dirty="0"/>
              <a:t>Verification on Vitis Ide : bundle -&gt;</a:t>
            </a:r>
            <a:r>
              <a:rPr lang="zh-TW" altLang="en-US" sz="4400" b="1" dirty="0"/>
              <a:t> </a:t>
            </a:r>
            <a:r>
              <a:rPr lang="zh-TW" altLang="en-US" sz="4400" b="1" dirty="0">
                <a:latin typeface="微軟正黑體" panose="020B0604030504040204" pitchFamily="34" charset="-120"/>
                <a:ea typeface="微軟正黑體" panose="020B0604030504040204" pitchFamily="34" charset="-120"/>
              </a:rPr>
              <a:t>增加</a:t>
            </a:r>
            <a:r>
              <a:rPr lang="zh-TW" altLang="en-US" sz="4400" b="1" dirty="0"/>
              <a:t> </a:t>
            </a:r>
            <a:r>
              <a:rPr lang="en-US" altLang="zh-TW" sz="4400" b="1" dirty="0"/>
              <a:t>block rams</a:t>
            </a:r>
            <a:r>
              <a:rPr lang="zh-TW" altLang="en-US" sz="4400" b="1" dirty="0"/>
              <a:t> </a:t>
            </a:r>
            <a:r>
              <a:rPr lang="zh-TW" altLang="en-US" sz="4400" b="1" dirty="0">
                <a:latin typeface="微軟正黑體" panose="020B0604030504040204" pitchFamily="34" charset="-120"/>
                <a:ea typeface="微軟正黑體" panose="020B0604030504040204" pitchFamily="34" charset="-120"/>
              </a:rPr>
              <a:t>使用量</a:t>
            </a:r>
          </a:p>
        </p:txBody>
      </p:sp>
      <p:pic>
        <p:nvPicPr>
          <p:cNvPr id="9" name="圖片 8">
            <a:extLst>
              <a:ext uri="{FF2B5EF4-FFF2-40B4-BE49-F238E27FC236}">
                <a16:creationId xmlns:a16="http://schemas.microsoft.com/office/drawing/2014/main" id="{C9B76CA1-61B7-B2F3-A663-0FCFC20E3234}"/>
              </a:ext>
            </a:extLst>
          </p:cNvPr>
          <p:cNvPicPr>
            <a:picLocks noChangeAspect="1"/>
          </p:cNvPicPr>
          <p:nvPr/>
        </p:nvPicPr>
        <p:blipFill>
          <a:blip r:embed="rId8"/>
          <a:stretch>
            <a:fillRect/>
          </a:stretch>
        </p:blipFill>
        <p:spPr>
          <a:xfrm>
            <a:off x="11930646" y="2943622"/>
            <a:ext cx="2851297" cy="2051155"/>
          </a:xfrm>
          <a:prstGeom prst="rect">
            <a:avLst/>
          </a:prstGeom>
        </p:spPr>
      </p:pic>
      <p:pic>
        <p:nvPicPr>
          <p:cNvPr id="10" name="圖片 9">
            <a:extLst>
              <a:ext uri="{FF2B5EF4-FFF2-40B4-BE49-F238E27FC236}">
                <a16:creationId xmlns:a16="http://schemas.microsoft.com/office/drawing/2014/main" id="{45D04542-63E8-A54B-B2AD-A0276F6B5B52}"/>
              </a:ext>
            </a:extLst>
          </p:cNvPr>
          <p:cNvPicPr>
            <a:picLocks noChangeAspect="1"/>
          </p:cNvPicPr>
          <p:nvPr/>
        </p:nvPicPr>
        <p:blipFill>
          <a:blip r:embed="rId9"/>
          <a:stretch>
            <a:fillRect/>
          </a:stretch>
        </p:blipFill>
        <p:spPr>
          <a:xfrm>
            <a:off x="10591800" y="5257330"/>
            <a:ext cx="6420180" cy="4356324"/>
          </a:xfrm>
          <a:prstGeom prst="rect">
            <a:avLst/>
          </a:prstGeom>
        </p:spPr>
      </p:pic>
      <p:sp>
        <p:nvSpPr>
          <p:cNvPr id="12" name="箭號: 向右 11">
            <a:extLst>
              <a:ext uri="{FF2B5EF4-FFF2-40B4-BE49-F238E27FC236}">
                <a16:creationId xmlns:a16="http://schemas.microsoft.com/office/drawing/2014/main" id="{08E37759-14E5-4B08-A1C7-4384DE250127}"/>
              </a:ext>
            </a:extLst>
          </p:cNvPr>
          <p:cNvSpPr/>
          <p:nvPr/>
        </p:nvSpPr>
        <p:spPr>
          <a:xfrm>
            <a:off x="8534400" y="6743700"/>
            <a:ext cx="16002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D6525CC8-11D3-B674-1C92-04DB229F938F}"/>
              </a:ext>
            </a:extLst>
          </p:cNvPr>
          <p:cNvSpPr/>
          <p:nvPr/>
        </p:nvSpPr>
        <p:spPr>
          <a:xfrm>
            <a:off x="10699682" y="7435492"/>
            <a:ext cx="6177857" cy="189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a:extLst>
              <a:ext uri="{FF2B5EF4-FFF2-40B4-BE49-F238E27FC236}">
                <a16:creationId xmlns:a16="http://schemas.microsoft.com/office/drawing/2014/main" id="{411798ED-953D-10BD-9878-883734504883}"/>
              </a:ext>
            </a:extLst>
          </p:cNvPr>
          <p:cNvSpPr/>
          <p:nvPr/>
        </p:nvSpPr>
        <p:spPr>
          <a:xfrm>
            <a:off x="1537617" y="7479716"/>
            <a:ext cx="6177857" cy="1894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66779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7" name="文字方塊 6">
            <a:extLst>
              <a:ext uri="{FF2B5EF4-FFF2-40B4-BE49-F238E27FC236}">
                <a16:creationId xmlns:a16="http://schemas.microsoft.com/office/drawing/2014/main" id="{FE805D82-DD5F-F4E7-4E91-DBD1AFF7B2DD}"/>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a:t>top function/stereo_2_depth pointer to pointer</a:t>
            </a:r>
            <a:endParaRPr lang="zh-TW" altLang="en-US" sz="4400" b="1" dirty="0"/>
          </a:p>
        </p:txBody>
      </p:sp>
      <p:sp>
        <p:nvSpPr>
          <p:cNvPr id="8" name="文字方塊 7">
            <a:extLst>
              <a:ext uri="{FF2B5EF4-FFF2-40B4-BE49-F238E27FC236}">
                <a16:creationId xmlns:a16="http://schemas.microsoft.com/office/drawing/2014/main" id="{051FF863-7052-46C3-A001-6A176EEFDE09}"/>
              </a:ext>
            </a:extLst>
          </p:cNvPr>
          <p:cNvSpPr txBox="1"/>
          <p:nvPr/>
        </p:nvSpPr>
        <p:spPr>
          <a:xfrm>
            <a:off x="1585990" y="2282877"/>
            <a:ext cx="1510181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由於 </a:t>
            </a:r>
            <a:r>
              <a:rPr lang="en-US" altLang="zh-TW" sz="2000" dirty="0">
                <a:latin typeface="微軟正黑體" panose="020B0604030504040204" pitchFamily="34" charset="-120"/>
                <a:ea typeface="微軟正黑體" panose="020B0604030504040204" pitchFamily="34" charset="-120"/>
              </a:rPr>
              <a:t>Mat </a:t>
            </a:r>
            <a:r>
              <a:rPr lang="zh-TW" altLang="en-US" sz="2000" dirty="0">
                <a:latin typeface="微軟正黑體" panose="020B0604030504040204" pitchFamily="34" charset="-120"/>
                <a:ea typeface="微軟正黑體" panose="020B0604030504040204" pitchFamily="34" charset="-120"/>
              </a:rPr>
              <a:t>的內部傳輸方式是用 </a:t>
            </a:r>
            <a:r>
              <a:rPr lang="en-US" altLang="zh-TW" sz="2000" dirty="0">
                <a:latin typeface="微軟正黑體" panose="020B0604030504040204" pitchFamily="34" charset="-120"/>
                <a:ea typeface="微軟正黑體" panose="020B0604030504040204" pitchFamily="34" charset="-120"/>
              </a:rPr>
              <a:t>pointer to pointer </a:t>
            </a:r>
            <a:r>
              <a:rPr lang="zh-TW" altLang="en-US" sz="2000" dirty="0">
                <a:latin typeface="微軟正黑體" panose="020B0604030504040204" pitchFamily="34" charset="-120"/>
                <a:ea typeface="微軟正黑體" panose="020B0604030504040204" pitchFamily="34" charset="-120"/>
              </a:rPr>
              <a:t>，因此在 </a:t>
            </a:r>
            <a:r>
              <a:rPr lang="en-US" altLang="zh-TW" sz="2000" dirty="0">
                <a:latin typeface="微軟正黑體" panose="020B0604030504040204" pitchFamily="34" charset="-120"/>
                <a:ea typeface="微軟正黑體" panose="020B0604030504040204" pitchFamily="34" charset="-120"/>
              </a:rPr>
              <a:t>synthesis </a:t>
            </a:r>
            <a:r>
              <a:rPr lang="zh-TW" altLang="en-US" sz="2000" dirty="0">
                <a:latin typeface="微軟正黑體" panose="020B0604030504040204" pitchFamily="34" charset="-120"/>
                <a:ea typeface="微軟正黑體" panose="020B0604030504040204" pitchFamily="34" charset="-120"/>
              </a:rPr>
              <a:t>時會無法合成。</a:t>
            </a:r>
          </a:p>
        </p:txBody>
      </p:sp>
      <p:sp>
        <p:nvSpPr>
          <p:cNvPr id="9" name="文字方塊 8">
            <a:extLst>
              <a:ext uri="{FF2B5EF4-FFF2-40B4-BE49-F238E27FC236}">
                <a16:creationId xmlns:a16="http://schemas.microsoft.com/office/drawing/2014/main" id="{13B57FEF-0531-31D2-23F3-345701248804}"/>
              </a:ext>
            </a:extLst>
          </p:cNvPr>
          <p:cNvSpPr txBox="1"/>
          <p:nvPr/>
        </p:nvSpPr>
        <p:spPr>
          <a:xfrm>
            <a:off x="1593095" y="2836693"/>
            <a:ext cx="1510181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使用 </a:t>
            </a:r>
            <a:r>
              <a:rPr lang="en-US" altLang="zh-TW" sz="2000" dirty="0">
                <a:latin typeface="微軟正黑體" panose="020B0604030504040204" pitchFamily="34" charset="-120"/>
                <a:ea typeface="微軟正黑體" panose="020B0604030504040204" pitchFamily="34" charset="-120"/>
              </a:rPr>
              <a:t>pointer </a:t>
            </a:r>
            <a:r>
              <a:rPr lang="zh-TW" altLang="en-US" sz="2000" dirty="0">
                <a:latin typeface="微軟正黑體" panose="020B0604030504040204" pitchFamily="34" charset="-120"/>
                <a:ea typeface="微軟正黑體" panose="020B0604030504040204" pitchFamily="34" charset="-120"/>
              </a:rPr>
              <a:t>的方式改寫，如下頁。</a:t>
            </a:r>
          </a:p>
        </p:txBody>
      </p:sp>
      <p:sp>
        <p:nvSpPr>
          <p:cNvPr id="18" name="文字方塊 17">
            <a:extLst>
              <a:ext uri="{FF2B5EF4-FFF2-40B4-BE49-F238E27FC236}">
                <a16:creationId xmlns:a16="http://schemas.microsoft.com/office/drawing/2014/main" id="{0573CE6E-32B3-9DFD-A5D4-E491F7F559E0}"/>
              </a:ext>
            </a:extLst>
          </p:cNvPr>
          <p:cNvSpPr txBox="1"/>
          <p:nvPr/>
        </p:nvSpPr>
        <p:spPr>
          <a:xfrm>
            <a:off x="1593095" y="3489862"/>
            <a:ext cx="219964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以下是原本的寫法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pic>
        <p:nvPicPr>
          <p:cNvPr id="20" name="圖片 19">
            <a:extLst>
              <a:ext uri="{FF2B5EF4-FFF2-40B4-BE49-F238E27FC236}">
                <a16:creationId xmlns:a16="http://schemas.microsoft.com/office/drawing/2014/main" id="{E6388A01-B457-10F6-0979-BF8D4969A87F}"/>
              </a:ext>
            </a:extLst>
          </p:cNvPr>
          <p:cNvPicPr>
            <a:picLocks noChangeAspect="1"/>
          </p:cNvPicPr>
          <p:nvPr/>
        </p:nvPicPr>
        <p:blipFill>
          <a:blip r:embed="rId6"/>
          <a:stretch>
            <a:fillRect/>
          </a:stretch>
        </p:blipFill>
        <p:spPr>
          <a:xfrm>
            <a:off x="7247697" y="3008819"/>
            <a:ext cx="4334703" cy="3241971"/>
          </a:xfrm>
          <a:prstGeom prst="rect">
            <a:avLst/>
          </a:prstGeom>
        </p:spPr>
      </p:pic>
      <p:pic>
        <p:nvPicPr>
          <p:cNvPr id="22" name="圖片 21">
            <a:extLst>
              <a:ext uri="{FF2B5EF4-FFF2-40B4-BE49-F238E27FC236}">
                <a16:creationId xmlns:a16="http://schemas.microsoft.com/office/drawing/2014/main" id="{41D5B4B9-A9F1-4176-FF05-B512517B9E86}"/>
              </a:ext>
            </a:extLst>
          </p:cNvPr>
          <p:cNvPicPr>
            <a:picLocks noChangeAspect="1"/>
          </p:cNvPicPr>
          <p:nvPr/>
        </p:nvPicPr>
        <p:blipFill>
          <a:blip r:embed="rId7"/>
          <a:stretch>
            <a:fillRect/>
          </a:stretch>
        </p:blipFill>
        <p:spPr>
          <a:xfrm>
            <a:off x="1083232" y="4482248"/>
            <a:ext cx="5456411" cy="4826248"/>
          </a:xfrm>
          <a:prstGeom prst="rect">
            <a:avLst/>
          </a:prstGeom>
        </p:spPr>
      </p:pic>
      <p:pic>
        <p:nvPicPr>
          <p:cNvPr id="26" name="圖片 25">
            <a:extLst>
              <a:ext uri="{FF2B5EF4-FFF2-40B4-BE49-F238E27FC236}">
                <a16:creationId xmlns:a16="http://schemas.microsoft.com/office/drawing/2014/main" id="{D2891E2A-78E3-F5D1-6F0F-EDC237940E00}"/>
              </a:ext>
            </a:extLst>
          </p:cNvPr>
          <p:cNvPicPr>
            <a:picLocks noChangeAspect="1"/>
          </p:cNvPicPr>
          <p:nvPr/>
        </p:nvPicPr>
        <p:blipFill>
          <a:blip r:embed="rId8"/>
          <a:stretch>
            <a:fillRect/>
          </a:stretch>
        </p:blipFill>
        <p:spPr>
          <a:xfrm>
            <a:off x="8077200" y="6356004"/>
            <a:ext cx="3048000" cy="3877166"/>
          </a:xfrm>
          <a:prstGeom prst="rect">
            <a:avLst/>
          </a:prstGeom>
        </p:spPr>
      </p:pic>
      <p:pic>
        <p:nvPicPr>
          <p:cNvPr id="30" name="圖片 29">
            <a:extLst>
              <a:ext uri="{FF2B5EF4-FFF2-40B4-BE49-F238E27FC236}">
                <a16:creationId xmlns:a16="http://schemas.microsoft.com/office/drawing/2014/main" id="{03683C1D-FB52-79A4-2244-97804DF0E1F8}"/>
              </a:ext>
            </a:extLst>
          </p:cNvPr>
          <p:cNvPicPr>
            <a:picLocks noChangeAspect="1"/>
          </p:cNvPicPr>
          <p:nvPr/>
        </p:nvPicPr>
        <p:blipFill>
          <a:blip r:embed="rId9"/>
          <a:stretch>
            <a:fillRect/>
          </a:stretch>
        </p:blipFill>
        <p:spPr>
          <a:xfrm>
            <a:off x="12245441" y="3271620"/>
            <a:ext cx="5321573" cy="6458282"/>
          </a:xfrm>
          <a:prstGeom prst="rect">
            <a:avLst/>
          </a:prstGeom>
        </p:spPr>
      </p:pic>
      <p:sp>
        <p:nvSpPr>
          <p:cNvPr id="31" name="矩形 30">
            <a:extLst>
              <a:ext uri="{FF2B5EF4-FFF2-40B4-BE49-F238E27FC236}">
                <a16:creationId xmlns:a16="http://schemas.microsoft.com/office/drawing/2014/main" id="{81BECEA3-4EC0-F3C2-D4DD-3CBB7BA52BF4}"/>
              </a:ext>
            </a:extLst>
          </p:cNvPr>
          <p:cNvSpPr/>
          <p:nvPr/>
        </p:nvSpPr>
        <p:spPr>
          <a:xfrm>
            <a:off x="7162800" y="2976815"/>
            <a:ext cx="4495799" cy="294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55645F4E-5D6A-CFF1-4BB2-E102502B31D3}"/>
              </a:ext>
            </a:extLst>
          </p:cNvPr>
          <p:cNvSpPr/>
          <p:nvPr/>
        </p:nvSpPr>
        <p:spPr>
          <a:xfrm>
            <a:off x="1143000" y="5143500"/>
            <a:ext cx="3124200" cy="426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7C498B70-EC0A-46A0-BBC5-DF1775727529}"/>
              </a:ext>
            </a:extLst>
          </p:cNvPr>
          <p:cNvSpPr/>
          <p:nvPr/>
        </p:nvSpPr>
        <p:spPr>
          <a:xfrm>
            <a:off x="12420600" y="4927464"/>
            <a:ext cx="4038600" cy="292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42395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7" name="文字方塊 6">
            <a:extLst>
              <a:ext uri="{FF2B5EF4-FFF2-40B4-BE49-F238E27FC236}">
                <a16:creationId xmlns:a16="http://schemas.microsoft.com/office/drawing/2014/main" id="{FE805D82-DD5F-F4E7-4E91-DBD1AFF7B2DD}"/>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Synthesis error</a:t>
            </a:r>
            <a:r>
              <a:rPr lang="zh-TW" altLang="en-US" sz="4400" b="1" dirty="0"/>
              <a:t> </a:t>
            </a:r>
            <a:r>
              <a:rPr lang="en-US" altLang="zh-TW" sz="4400" b="1" dirty="0"/>
              <a:t>:</a:t>
            </a:r>
            <a:r>
              <a:rPr lang="zh-TW" altLang="en-US" sz="4400" b="1" dirty="0"/>
              <a:t> </a:t>
            </a:r>
            <a:r>
              <a:rPr lang="en-US" altLang="zh-TW" sz="4400" b="1" dirty="0"/>
              <a:t>top function/stereo_2_depth pointer to pointer</a:t>
            </a:r>
            <a:endParaRPr lang="zh-TW" altLang="en-US" sz="4400" b="1" dirty="0"/>
          </a:p>
        </p:txBody>
      </p:sp>
      <p:sp>
        <p:nvSpPr>
          <p:cNvPr id="8" name="文字方塊 7">
            <a:extLst>
              <a:ext uri="{FF2B5EF4-FFF2-40B4-BE49-F238E27FC236}">
                <a16:creationId xmlns:a16="http://schemas.microsoft.com/office/drawing/2014/main" id="{051FF863-7052-46C3-A001-6A176EEFDE09}"/>
              </a:ext>
            </a:extLst>
          </p:cNvPr>
          <p:cNvSpPr txBox="1"/>
          <p:nvPr/>
        </p:nvSpPr>
        <p:spPr>
          <a:xfrm>
            <a:off x="1593095" y="2151097"/>
            <a:ext cx="1510181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 由於 </a:t>
            </a:r>
            <a:r>
              <a:rPr lang="en-US" altLang="zh-TW" sz="2000" dirty="0">
                <a:latin typeface="微軟正黑體" panose="020B0604030504040204" pitchFamily="34" charset="-120"/>
                <a:ea typeface="微軟正黑體" panose="020B0604030504040204" pitchFamily="34" charset="-120"/>
              </a:rPr>
              <a:t>Mat </a:t>
            </a:r>
            <a:r>
              <a:rPr lang="zh-TW" altLang="en-US" sz="2000" dirty="0">
                <a:latin typeface="微軟正黑體" panose="020B0604030504040204" pitchFamily="34" charset="-120"/>
                <a:ea typeface="微軟正黑體" panose="020B0604030504040204" pitchFamily="34" charset="-120"/>
              </a:rPr>
              <a:t>的內部傳輸方式是用 </a:t>
            </a:r>
            <a:r>
              <a:rPr lang="en-US" altLang="zh-TW" sz="2000" dirty="0">
                <a:latin typeface="微軟正黑體" panose="020B0604030504040204" pitchFamily="34" charset="-120"/>
                <a:ea typeface="微軟正黑體" panose="020B0604030504040204" pitchFamily="34" charset="-120"/>
              </a:rPr>
              <a:t>pointer to pointer </a:t>
            </a:r>
            <a:r>
              <a:rPr lang="zh-TW" altLang="en-US" sz="2000" dirty="0">
                <a:latin typeface="微軟正黑體" panose="020B0604030504040204" pitchFamily="34" charset="-120"/>
                <a:ea typeface="微軟正黑體" panose="020B0604030504040204" pitchFamily="34" charset="-120"/>
              </a:rPr>
              <a:t>，因此在 </a:t>
            </a:r>
            <a:r>
              <a:rPr lang="en-US" altLang="zh-TW" sz="2000" dirty="0">
                <a:latin typeface="微軟正黑體" panose="020B0604030504040204" pitchFamily="34" charset="-120"/>
                <a:ea typeface="微軟正黑體" panose="020B0604030504040204" pitchFamily="34" charset="-120"/>
              </a:rPr>
              <a:t>synthesis </a:t>
            </a:r>
            <a:r>
              <a:rPr lang="zh-TW" altLang="en-US" sz="2000" dirty="0">
                <a:latin typeface="微軟正黑體" panose="020B0604030504040204" pitchFamily="34" charset="-120"/>
                <a:ea typeface="微軟正黑體" panose="020B0604030504040204" pitchFamily="34" charset="-120"/>
              </a:rPr>
              <a:t>時會無法合成。</a:t>
            </a:r>
          </a:p>
        </p:txBody>
      </p:sp>
      <p:sp>
        <p:nvSpPr>
          <p:cNvPr id="9" name="文字方塊 8">
            <a:extLst>
              <a:ext uri="{FF2B5EF4-FFF2-40B4-BE49-F238E27FC236}">
                <a16:creationId xmlns:a16="http://schemas.microsoft.com/office/drawing/2014/main" id="{13B57FEF-0531-31D2-23F3-345701248804}"/>
              </a:ext>
            </a:extLst>
          </p:cNvPr>
          <p:cNvSpPr txBox="1"/>
          <p:nvPr/>
        </p:nvSpPr>
        <p:spPr>
          <a:xfrm>
            <a:off x="1593095" y="2596357"/>
            <a:ext cx="15101810"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改掉 </a:t>
            </a:r>
            <a:r>
              <a:rPr lang="en-US" altLang="zh-TW" sz="2000" dirty="0">
                <a:latin typeface="微軟正黑體" panose="020B0604030504040204" pitchFamily="34" charset="-120"/>
                <a:ea typeface="微軟正黑體" panose="020B0604030504040204" pitchFamily="34" charset="-120"/>
              </a:rPr>
              <a:t>pointer to pointer</a:t>
            </a:r>
            <a:r>
              <a:rPr lang="zh-TW" altLang="en-US" sz="2000" dirty="0">
                <a:latin typeface="微軟正黑體" panose="020B0604030504040204" pitchFamily="34" charset="-120"/>
                <a:ea typeface="微軟正黑體" panose="020B0604030504040204" pitchFamily="34" charset="-120"/>
              </a:rPr>
              <a:t> 的問題</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因為 </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 在傳 </a:t>
            </a:r>
            <a:r>
              <a:rPr lang="en-US" altLang="zh-TW" sz="2000" dirty="0">
                <a:latin typeface="微軟正黑體" panose="020B0604030504040204" pitchFamily="34" charset="-120"/>
                <a:ea typeface="微軟正黑體" panose="020B0604030504040204" pitchFamily="34" charset="-120"/>
              </a:rPr>
              <a:t>data</a:t>
            </a:r>
            <a:r>
              <a:rPr lang="zh-TW" altLang="en-US" sz="2000" dirty="0">
                <a:latin typeface="微軟正黑體" panose="020B0604030504040204" pitchFamily="34" charset="-120"/>
                <a:ea typeface="微軟正黑體" panose="020B0604030504040204" pitchFamily="34" charset="-120"/>
              </a:rPr>
              <a:t> 時，會使用到 </a:t>
            </a:r>
            <a:r>
              <a:rPr lang="en-US" altLang="zh-TW" sz="2000" dirty="0">
                <a:latin typeface="微軟正黑體" panose="020B0604030504040204" pitchFamily="34" charset="-120"/>
                <a:ea typeface="微軟正黑體" panose="020B0604030504040204" pitchFamily="34" charset="-120"/>
              </a:rPr>
              <a:t>pointer to pointer</a:t>
            </a:r>
            <a:r>
              <a:rPr lang="zh-TW" altLang="en-US" sz="2000" dirty="0">
                <a:latin typeface="微軟正黑體" panose="020B0604030504040204" pitchFamily="34" charset="-120"/>
                <a:ea typeface="微軟正黑體" panose="020B0604030504040204" pitchFamily="34" charset="-120"/>
              </a:rPr>
              <a:t>，因此需要將 </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 間的傳輸改寫為直接使用 </a:t>
            </a:r>
            <a:r>
              <a:rPr lang="en-US" altLang="zh-TW" sz="2000" dirty="0">
                <a:latin typeface="微軟正黑體" panose="020B0604030504040204" pitchFamily="34" charset="-120"/>
                <a:ea typeface="微軟正黑體" panose="020B0604030504040204" pitchFamily="34" charset="-120"/>
              </a:rPr>
              <a:t>pointer</a:t>
            </a:r>
            <a:r>
              <a:rPr lang="zh-TW" altLang="en-US" sz="2000" dirty="0">
                <a:latin typeface="微軟正黑體" panose="020B0604030504040204" pitchFamily="34" charset="-120"/>
                <a:ea typeface="微軟正黑體" panose="020B0604030504040204" pitchFamily="34" charset="-120"/>
              </a:rPr>
              <a:t> 將資料從 </a:t>
            </a:r>
            <a:r>
              <a:rPr lang="en-US" altLang="zh-TW" sz="2000" dirty="0">
                <a:latin typeface="微軟正黑體" panose="020B0604030504040204" pitchFamily="34" charset="-120"/>
                <a:ea typeface="微軟正黑體" panose="020B0604030504040204" pitchFamily="34" charset="-120"/>
              </a:rPr>
              <a:t>top function</a:t>
            </a:r>
            <a:r>
              <a:rPr lang="zh-TW" altLang="en-US" sz="2000" dirty="0">
                <a:latin typeface="微軟正黑體" panose="020B0604030504040204" pitchFamily="34" charset="-120"/>
                <a:ea typeface="微軟正黑體" panose="020B0604030504040204" pitchFamily="34" charset="-120"/>
              </a:rPr>
              <a:t> 傳到 </a:t>
            </a:r>
            <a:r>
              <a:rPr lang="en-US" altLang="zh-TW" sz="2000" dirty="0">
                <a:latin typeface="微軟正黑體" panose="020B0604030504040204" pitchFamily="34" charset="-120"/>
                <a:ea typeface="微軟正黑體" panose="020B0604030504040204" pitchFamily="34" charset="-120"/>
              </a:rPr>
              <a:t>stereo_2_depth</a:t>
            </a:r>
            <a:r>
              <a:rPr lang="zh-TW" altLang="en-US" sz="2000" dirty="0">
                <a:latin typeface="微軟正黑體" panose="020B0604030504040204" pitchFamily="34" charset="-120"/>
                <a:ea typeface="微軟正黑體" panose="020B0604030504040204" pitchFamily="34" charset="-120"/>
              </a:rPr>
              <a:t>，且此時我也將程式改成每次呼叫</a:t>
            </a:r>
            <a:r>
              <a:rPr lang="en-US" altLang="zh-TW" sz="2000" dirty="0">
                <a:latin typeface="微軟正黑體" panose="020B0604030504040204" pitchFamily="34" charset="-120"/>
                <a:ea typeface="微軟正黑體" panose="020B0604030504040204" pitchFamily="34" charset="-120"/>
              </a:rPr>
              <a:t>setero_2_depth </a:t>
            </a:r>
            <a:r>
              <a:rPr lang="zh-TW" altLang="en-US" sz="2000" dirty="0">
                <a:latin typeface="微軟正黑體" panose="020B0604030504040204" pitchFamily="34" charset="-120"/>
                <a:ea typeface="微軟正黑體" panose="020B0604030504040204" pitchFamily="34" charset="-120"/>
              </a:rPr>
              <a:t>只開一個 </a:t>
            </a:r>
            <a:r>
              <a:rPr lang="en-US" altLang="zh-TW" sz="2000" dirty="0">
                <a:latin typeface="微軟正黑體" panose="020B0604030504040204" pitchFamily="34" charset="-120"/>
                <a:ea typeface="微軟正黑體" panose="020B0604030504040204" pitchFamily="34" charset="-120"/>
              </a:rPr>
              <a:t>buffer</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共用</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p>
        </p:txBody>
      </p:sp>
      <p:pic>
        <p:nvPicPr>
          <p:cNvPr id="11" name="圖片 10">
            <a:extLst>
              <a:ext uri="{FF2B5EF4-FFF2-40B4-BE49-F238E27FC236}">
                <a16:creationId xmlns:a16="http://schemas.microsoft.com/office/drawing/2014/main" id="{C04D8CB1-BCD0-E7F0-B1CF-B095B3D8B2D7}"/>
              </a:ext>
            </a:extLst>
          </p:cNvPr>
          <p:cNvPicPr>
            <a:picLocks noChangeAspect="1"/>
          </p:cNvPicPr>
          <p:nvPr/>
        </p:nvPicPr>
        <p:blipFill>
          <a:blip r:embed="rId6"/>
          <a:stretch>
            <a:fillRect/>
          </a:stretch>
        </p:blipFill>
        <p:spPr>
          <a:xfrm>
            <a:off x="859743" y="4546896"/>
            <a:ext cx="5406534" cy="5550412"/>
          </a:xfrm>
          <a:prstGeom prst="rect">
            <a:avLst/>
          </a:prstGeom>
        </p:spPr>
      </p:pic>
      <p:pic>
        <p:nvPicPr>
          <p:cNvPr id="13" name="圖片 12">
            <a:extLst>
              <a:ext uri="{FF2B5EF4-FFF2-40B4-BE49-F238E27FC236}">
                <a16:creationId xmlns:a16="http://schemas.microsoft.com/office/drawing/2014/main" id="{004F006A-ED82-2229-7AFA-49775C0B3CD4}"/>
              </a:ext>
            </a:extLst>
          </p:cNvPr>
          <p:cNvPicPr>
            <a:picLocks noChangeAspect="1"/>
          </p:cNvPicPr>
          <p:nvPr/>
        </p:nvPicPr>
        <p:blipFill>
          <a:blip r:embed="rId7"/>
          <a:stretch>
            <a:fillRect/>
          </a:stretch>
        </p:blipFill>
        <p:spPr>
          <a:xfrm>
            <a:off x="3563010" y="7186159"/>
            <a:ext cx="3606985" cy="2870348"/>
          </a:xfrm>
          <a:prstGeom prst="rect">
            <a:avLst/>
          </a:prstGeom>
        </p:spPr>
      </p:pic>
      <p:pic>
        <p:nvPicPr>
          <p:cNvPr id="15" name="圖片 14">
            <a:extLst>
              <a:ext uri="{FF2B5EF4-FFF2-40B4-BE49-F238E27FC236}">
                <a16:creationId xmlns:a16="http://schemas.microsoft.com/office/drawing/2014/main" id="{C565AA36-FB27-643B-4CFE-04365829531D}"/>
              </a:ext>
            </a:extLst>
          </p:cNvPr>
          <p:cNvPicPr>
            <a:picLocks noChangeAspect="1"/>
          </p:cNvPicPr>
          <p:nvPr/>
        </p:nvPicPr>
        <p:blipFill>
          <a:blip r:embed="rId8"/>
          <a:stretch>
            <a:fillRect/>
          </a:stretch>
        </p:blipFill>
        <p:spPr>
          <a:xfrm>
            <a:off x="7306585" y="4223342"/>
            <a:ext cx="6096000" cy="5051600"/>
          </a:xfrm>
          <a:prstGeom prst="rect">
            <a:avLst/>
          </a:prstGeom>
        </p:spPr>
      </p:pic>
      <p:pic>
        <p:nvPicPr>
          <p:cNvPr id="17" name="圖片 16">
            <a:extLst>
              <a:ext uri="{FF2B5EF4-FFF2-40B4-BE49-F238E27FC236}">
                <a16:creationId xmlns:a16="http://schemas.microsoft.com/office/drawing/2014/main" id="{B4EB300E-DF0C-A819-DA11-52E70FB6D3F2}"/>
              </a:ext>
            </a:extLst>
          </p:cNvPr>
          <p:cNvPicPr>
            <a:picLocks noChangeAspect="1"/>
          </p:cNvPicPr>
          <p:nvPr/>
        </p:nvPicPr>
        <p:blipFill>
          <a:blip r:embed="rId9"/>
          <a:stretch>
            <a:fillRect/>
          </a:stretch>
        </p:blipFill>
        <p:spPr>
          <a:xfrm>
            <a:off x="13547021" y="4113534"/>
            <a:ext cx="4452107" cy="5242669"/>
          </a:xfrm>
          <a:prstGeom prst="rect">
            <a:avLst/>
          </a:prstGeom>
        </p:spPr>
      </p:pic>
      <p:sp>
        <p:nvSpPr>
          <p:cNvPr id="18" name="文字方塊 17">
            <a:extLst>
              <a:ext uri="{FF2B5EF4-FFF2-40B4-BE49-F238E27FC236}">
                <a16:creationId xmlns:a16="http://schemas.microsoft.com/office/drawing/2014/main" id="{0573CE6E-32B3-9DFD-A5D4-E491F7F559E0}"/>
              </a:ext>
            </a:extLst>
          </p:cNvPr>
          <p:cNvSpPr txBox="1"/>
          <p:nvPr/>
        </p:nvSpPr>
        <p:spPr>
          <a:xfrm>
            <a:off x="990600" y="4048389"/>
            <a:ext cx="243047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以下是修改後的寫法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p>
        </p:txBody>
      </p:sp>
      <p:sp>
        <p:nvSpPr>
          <p:cNvPr id="6" name="矩形 5">
            <a:extLst>
              <a:ext uri="{FF2B5EF4-FFF2-40B4-BE49-F238E27FC236}">
                <a16:creationId xmlns:a16="http://schemas.microsoft.com/office/drawing/2014/main" id="{534E09E6-E39A-E7B0-8498-995B5C1549B2}"/>
              </a:ext>
            </a:extLst>
          </p:cNvPr>
          <p:cNvSpPr/>
          <p:nvPr/>
        </p:nvSpPr>
        <p:spPr>
          <a:xfrm>
            <a:off x="7391400" y="6591300"/>
            <a:ext cx="3048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接點 11">
            <a:extLst>
              <a:ext uri="{FF2B5EF4-FFF2-40B4-BE49-F238E27FC236}">
                <a16:creationId xmlns:a16="http://schemas.microsoft.com/office/drawing/2014/main" id="{38DBD7E1-D4D0-6EB9-73F6-F79A8E2597EE}"/>
              </a:ext>
            </a:extLst>
          </p:cNvPr>
          <p:cNvCxnSpPr/>
          <p:nvPr/>
        </p:nvCxnSpPr>
        <p:spPr>
          <a:xfrm>
            <a:off x="13716000" y="6896100"/>
            <a:ext cx="4038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6" name="矩形 15">
            <a:extLst>
              <a:ext uri="{FF2B5EF4-FFF2-40B4-BE49-F238E27FC236}">
                <a16:creationId xmlns:a16="http://schemas.microsoft.com/office/drawing/2014/main" id="{95216E32-16EE-12C4-26D4-0F78A62F52FA}"/>
              </a:ext>
            </a:extLst>
          </p:cNvPr>
          <p:cNvSpPr/>
          <p:nvPr/>
        </p:nvSpPr>
        <p:spPr>
          <a:xfrm>
            <a:off x="762001" y="4448979"/>
            <a:ext cx="5638800" cy="374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0FC90A36-A74F-CFAD-FA10-06370BDCC5E0}"/>
              </a:ext>
            </a:extLst>
          </p:cNvPr>
          <p:cNvSpPr/>
          <p:nvPr/>
        </p:nvSpPr>
        <p:spPr>
          <a:xfrm>
            <a:off x="990600" y="5067300"/>
            <a:ext cx="1981200" cy="5029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D9F9A056-9000-CA00-046B-664C05C29804}"/>
              </a:ext>
            </a:extLst>
          </p:cNvPr>
          <p:cNvCxnSpPr/>
          <p:nvPr/>
        </p:nvCxnSpPr>
        <p:spPr>
          <a:xfrm>
            <a:off x="14097000" y="5066710"/>
            <a:ext cx="914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A188A68B-4AE5-D7C7-D7F1-44E6BCA30170}"/>
              </a:ext>
            </a:extLst>
          </p:cNvPr>
          <p:cNvCxnSpPr/>
          <p:nvPr/>
        </p:nvCxnSpPr>
        <p:spPr>
          <a:xfrm>
            <a:off x="14097000" y="6286500"/>
            <a:ext cx="914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B6ED5039-B2D1-4C0C-C3B2-6EF3D64B4FAA}"/>
              </a:ext>
            </a:extLst>
          </p:cNvPr>
          <p:cNvCxnSpPr>
            <a:cxnSpLocks/>
          </p:cNvCxnSpPr>
          <p:nvPr/>
        </p:nvCxnSpPr>
        <p:spPr>
          <a:xfrm>
            <a:off x="15240000" y="7810500"/>
            <a:ext cx="762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800439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8" name="圖片 7">
            <a:extLst>
              <a:ext uri="{FF2B5EF4-FFF2-40B4-BE49-F238E27FC236}">
                <a16:creationId xmlns:a16="http://schemas.microsoft.com/office/drawing/2014/main" id="{8BBA46F8-343E-109D-4FA5-84BA7EF5EA34}"/>
              </a:ext>
            </a:extLst>
          </p:cNvPr>
          <p:cNvPicPr>
            <a:picLocks noChangeAspect="1"/>
          </p:cNvPicPr>
          <p:nvPr/>
        </p:nvPicPr>
        <p:blipFill>
          <a:blip r:embed="rId6"/>
          <a:stretch>
            <a:fillRect/>
          </a:stretch>
        </p:blipFill>
        <p:spPr>
          <a:xfrm>
            <a:off x="1607534" y="850679"/>
            <a:ext cx="6388428" cy="4292821"/>
          </a:xfrm>
          <a:prstGeom prst="rect">
            <a:avLst/>
          </a:prstGeom>
        </p:spPr>
      </p:pic>
      <p:pic>
        <p:nvPicPr>
          <p:cNvPr id="11" name="圖片 10">
            <a:extLst>
              <a:ext uri="{FF2B5EF4-FFF2-40B4-BE49-F238E27FC236}">
                <a16:creationId xmlns:a16="http://schemas.microsoft.com/office/drawing/2014/main" id="{5BABAC25-39F4-D169-72DD-8B35452BB1FB}"/>
              </a:ext>
            </a:extLst>
          </p:cNvPr>
          <p:cNvPicPr>
            <a:picLocks noChangeAspect="1"/>
          </p:cNvPicPr>
          <p:nvPr/>
        </p:nvPicPr>
        <p:blipFill>
          <a:blip r:embed="rId7"/>
          <a:stretch>
            <a:fillRect/>
          </a:stretch>
        </p:blipFill>
        <p:spPr>
          <a:xfrm>
            <a:off x="8458200" y="4958974"/>
            <a:ext cx="9296400" cy="4892604"/>
          </a:xfrm>
          <a:prstGeom prst="rect">
            <a:avLst/>
          </a:prstGeom>
        </p:spPr>
      </p:pic>
      <p:pic>
        <p:nvPicPr>
          <p:cNvPr id="16" name="圖片 15">
            <a:extLst>
              <a:ext uri="{FF2B5EF4-FFF2-40B4-BE49-F238E27FC236}">
                <a16:creationId xmlns:a16="http://schemas.microsoft.com/office/drawing/2014/main" id="{7B96728C-B174-4860-B037-980416819BAF}"/>
              </a:ext>
            </a:extLst>
          </p:cNvPr>
          <p:cNvPicPr>
            <a:picLocks noChangeAspect="1"/>
          </p:cNvPicPr>
          <p:nvPr/>
        </p:nvPicPr>
        <p:blipFill>
          <a:blip r:embed="rId8"/>
          <a:stretch>
            <a:fillRect/>
          </a:stretch>
        </p:blipFill>
        <p:spPr>
          <a:xfrm>
            <a:off x="799471" y="5334966"/>
            <a:ext cx="7369857" cy="4069351"/>
          </a:xfrm>
          <a:prstGeom prst="rect">
            <a:avLst/>
          </a:prstGeom>
        </p:spPr>
      </p:pic>
      <p:pic>
        <p:nvPicPr>
          <p:cNvPr id="17" name="圖片 16">
            <a:extLst>
              <a:ext uri="{FF2B5EF4-FFF2-40B4-BE49-F238E27FC236}">
                <a16:creationId xmlns:a16="http://schemas.microsoft.com/office/drawing/2014/main" id="{0F99E294-EB81-FCB2-AB24-5C3C62B0A968}"/>
              </a:ext>
            </a:extLst>
          </p:cNvPr>
          <p:cNvPicPr>
            <a:picLocks noChangeAspect="1"/>
          </p:cNvPicPr>
          <p:nvPr/>
        </p:nvPicPr>
        <p:blipFill>
          <a:blip r:embed="rId9"/>
          <a:stretch>
            <a:fillRect/>
          </a:stretch>
        </p:blipFill>
        <p:spPr>
          <a:xfrm>
            <a:off x="9317672" y="963083"/>
            <a:ext cx="7642050" cy="4180417"/>
          </a:xfrm>
          <a:prstGeom prst="rect">
            <a:avLst/>
          </a:prstGeom>
        </p:spPr>
      </p:pic>
    </p:spTree>
    <p:extLst>
      <p:ext uri="{BB962C8B-B14F-4D97-AF65-F5344CB8AC3E}">
        <p14:creationId xmlns:p14="http://schemas.microsoft.com/office/powerpoint/2010/main" val="289752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17" name="圖片 16">
            <a:extLst>
              <a:ext uri="{FF2B5EF4-FFF2-40B4-BE49-F238E27FC236}">
                <a16:creationId xmlns:a16="http://schemas.microsoft.com/office/drawing/2014/main" id="{60136BE3-10A8-4BFF-5DB8-DF08340247BB}"/>
              </a:ext>
            </a:extLst>
          </p:cNvPr>
          <p:cNvPicPr>
            <a:picLocks noChangeAspect="1"/>
          </p:cNvPicPr>
          <p:nvPr/>
        </p:nvPicPr>
        <p:blipFill>
          <a:blip r:embed="rId6"/>
          <a:stretch>
            <a:fillRect/>
          </a:stretch>
        </p:blipFill>
        <p:spPr>
          <a:xfrm>
            <a:off x="1676400" y="3695700"/>
            <a:ext cx="8481805" cy="5544557"/>
          </a:xfrm>
          <a:prstGeom prst="rect">
            <a:avLst/>
          </a:prstGeom>
        </p:spPr>
      </p:pic>
      <p:sp>
        <p:nvSpPr>
          <p:cNvPr id="20" name="文字方塊 19">
            <a:extLst>
              <a:ext uri="{FF2B5EF4-FFF2-40B4-BE49-F238E27FC236}">
                <a16:creationId xmlns:a16="http://schemas.microsoft.com/office/drawing/2014/main" id="{827ACC0D-EA53-505E-657A-B46E11CFDCD2}"/>
              </a:ext>
            </a:extLst>
          </p:cNvPr>
          <p:cNvSpPr txBox="1"/>
          <p:nvPr/>
        </p:nvSpPr>
        <p:spPr>
          <a:xfrm>
            <a:off x="1839003" y="1415214"/>
            <a:ext cx="15229797" cy="769441"/>
          </a:xfrm>
          <a:prstGeom prst="rect">
            <a:avLst/>
          </a:prstGeom>
          <a:noFill/>
        </p:spPr>
        <p:txBody>
          <a:bodyPr wrap="square" rtlCol="0">
            <a:spAutoFit/>
          </a:bodyPr>
          <a:lstStyle/>
          <a:p>
            <a:r>
              <a:rPr lang="en-US" altLang="zh-TW" sz="4400" b="1" dirty="0"/>
              <a:t>Final hardware resource:</a:t>
            </a:r>
            <a:endParaRPr lang="zh-TW" altLang="en-US" sz="4400" b="1" dirty="0"/>
          </a:p>
        </p:txBody>
      </p:sp>
      <p:sp>
        <p:nvSpPr>
          <p:cNvPr id="21" name="文字方塊 20">
            <a:extLst>
              <a:ext uri="{FF2B5EF4-FFF2-40B4-BE49-F238E27FC236}">
                <a16:creationId xmlns:a16="http://schemas.microsoft.com/office/drawing/2014/main" id="{9673E5C0-6D56-CA57-8459-2F0B5FC1C5E1}"/>
              </a:ext>
            </a:extLst>
          </p:cNvPr>
          <p:cNvSpPr txBox="1"/>
          <p:nvPr/>
        </p:nvSpPr>
        <p:spPr>
          <a:xfrm>
            <a:off x="1839003" y="2310265"/>
            <a:ext cx="15101810" cy="497444"/>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以下是最後在</a:t>
            </a:r>
            <a:r>
              <a:rPr lang="en-US" altLang="zh-TW" sz="2000" dirty="0">
                <a:latin typeface="微軟正黑體" panose="020B0604030504040204" pitchFamily="34" charset="-120"/>
                <a:ea typeface="微軟正黑體" panose="020B0604030504040204" pitchFamily="34" charset="-120"/>
              </a:rPr>
              <a:t>FPGA</a:t>
            </a:r>
            <a:r>
              <a:rPr lang="zh-TW" altLang="en-US" sz="2000" dirty="0">
                <a:latin typeface="微軟正黑體" panose="020B0604030504040204" pitchFamily="34" charset="-120"/>
                <a:ea typeface="微軟正黑體" panose="020B0604030504040204" pitchFamily="34" charset="-120"/>
              </a:rPr>
              <a:t>板上的各資源使用量。</a:t>
            </a:r>
          </a:p>
        </p:txBody>
      </p:sp>
    </p:spTree>
    <p:extLst>
      <p:ext uri="{BB962C8B-B14F-4D97-AF65-F5344CB8AC3E}">
        <p14:creationId xmlns:p14="http://schemas.microsoft.com/office/powerpoint/2010/main" val="718408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7" name="圖片 6">
            <a:extLst>
              <a:ext uri="{FF2B5EF4-FFF2-40B4-BE49-F238E27FC236}">
                <a16:creationId xmlns:a16="http://schemas.microsoft.com/office/drawing/2014/main" id="{0ACDAC4C-CD86-7593-31C9-B647BDBB69A6}"/>
              </a:ext>
            </a:extLst>
          </p:cNvPr>
          <p:cNvPicPr>
            <a:picLocks noChangeAspect="1"/>
          </p:cNvPicPr>
          <p:nvPr/>
        </p:nvPicPr>
        <p:blipFill>
          <a:blip r:embed="rId6"/>
          <a:stretch>
            <a:fillRect/>
          </a:stretch>
        </p:blipFill>
        <p:spPr>
          <a:xfrm>
            <a:off x="1143000" y="2284928"/>
            <a:ext cx="10583657" cy="4906969"/>
          </a:xfrm>
          <a:prstGeom prst="rect">
            <a:avLst/>
          </a:prstGeom>
        </p:spPr>
      </p:pic>
      <p:pic>
        <p:nvPicPr>
          <p:cNvPr id="9" name="圖片 8">
            <a:extLst>
              <a:ext uri="{FF2B5EF4-FFF2-40B4-BE49-F238E27FC236}">
                <a16:creationId xmlns:a16="http://schemas.microsoft.com/office/drawing/2014/main" id="{B57A322C-04CD-CBAB-76C1-924F8F27359E}"/>
              </a:ext>
            </a:extLst>
          </p:cNvPr>
          <p:cNvPicPr>
            <a:picLocks noChangeAspect="1"/>
          </p:cNvPicPr>
          <p:nvPr/>
        </p:nvPicPr>
        <p:blipFill>
          <a:blip r:embed="rId7"/>
          <a:stretch>
            <a:fillRect/>
          </a:stretch>
        </p:blipFill>
        <p:spPr>
          <a:xfrm>
            <a:off x="7894485" y="4685038"/>
            <a:ext cx="9372600" cy="4978908"/>
          </a:xfrm>
          <a:prstGeom prst="rect">
            <a:avLst/>
          </a:prstGeom>
        </p:spPr>
      </p:pic>
      <p:sp>
        <p:nvSpPr>
          <p:cNvPr id="10" name="文字方塊 9">
            <a:extLst>
              <a:ext uri="{FF2B5EF4-FFF2-40B4-BE49-F238E27FC236}">
                <a16:creationId xmlns:a16="http://schemas.microsoft.com/office/drawing/2014/main" id="{99FD5484-BACD-ADE5-9611-AEAC3FEED95B}"/>
              </a:ext>
            </a:extLst>
          </p:cNvPr>
          <p:cNvSpPr txBox="1"/>
          <p:nvPr/>
        </p:nvSpPr>
        <p:spPr>
          <a:xfrm>
            <a:off x="1865718" y="1210393"/>
            <a:ext cx="15229797" cy="769441"/>
          </a:xfrm>
          <a:prstGeom prst="rect">
            <a:avLst/>
          </a:prstGeom>
          <a:noFill/>
        </p:spPr>
        <p:txBody>
          <a:bodyPr wrap="square" rtlCol="0">
            <a:spAutoFit/>
          </a:bodyPr>
          <a:lstStyle/>
          <a:p>
            <a:r>
              <a:rPr lang="en-US" altLang="zh-TW" sz="4400" b="1" dirty="0"/>
              <a:t>Result : final timeline trace</a:t>
            </a:r>
            <a:r>
              <a:rPr lang="zh-TW" altLang="en-US" sz="4400" b="1" dirty="0"/>
              <a:t> </a:t>
            </a:r>
            <a:r>
              <a:rPr lang="en-US" altLang="zh-TW" sz="4400" b="1" dirty="0"/>
              <a:t>run on </a:t>
            </a:r>
            <a:r>
              <a:rPr lang="en-US" altLang="zh-TW" sz="4400" b="1" dirty="0" err="1"/>
              <a:t>fpga</a:t>
            </a:r>
            <a:endParaRPr lang="zh-TW" altLang="en-US" sz="4400" b="1" dirty="0"/>
          </a:p>
        </p:txBody>
      </p:sp>
    </p:spTree>
    <p:extLst>
      <p:ext uri="{BB962C8B-B14F-4D97-AF65-F5344CB8AC3E}">
        <p14:creationId xmlns:p14="http://schemas.microsoft.com/office/powerpoint/2010/main" val="363784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 </a:t>
            </a:r>
            <a:r>
              <a:rPr lang="zh-TW" altLang="en-US" sz="4400" b="1" dirty="0">
                <a:latin typeface="微軟正黑體" panose="020B0604030504040204" pitchFamily="34" charset="-120"/>
                <a:ea typeface="微軟正黑體" panose="020B0604030504040204" pitchFamily="34" charset="-120"/>
              </a:rPr>
              <a:t>從使用</a:t>
            </a:r>
            <a:r>
              <a:rPr lang="en-US" altLang="zh-TW" sz="4400" b="1" dirty="0" err="1"/>
              <a:t>opencv</a:t>
            </a:r>
            <a:r>
              <a:rPr lang="zh-TW" altLang="en-US" sz="4400" b="1" dirty="0">
                <a:latin typeface="微軟正黑體" panose="020B0604030504040204" pitchFamily="34" charset="-120"/>
                <a:ea typeface="微軟正黑體" panose="020B0604030504040204" pitchFamily="34" charset="-120"/>
              </a:rPr>
              <a:t>的</a:t>
            </a:r>
            <a:r>
              <a:rPr lang="en-US" altLang="zh-TW" sz="4400" b="1" dirty="0"/>
              <a:t>Mat -&gt; </a:t>
            </a:r>
            <a:r>
              <a:rPr lang="zh-TW" altLang="en-US" sz="4400" b="1" dirty="0">
                <a:latin typeface="微軟正黑體" panose="020B0604030504040204" pitchFamily="34" charset="-120"/>
                <a:ea typeface="微軟正黑體" panose="020B0604030504040204" pitchFamily="34" charset="-120"/>
              </a:rPr>
              <a:t>自行改寫</a:t>
            </a:r>
            <a:r>
              <a:rPr lang="en-US" altLang="zh-TW" sz="4400" b="1" dirty="0"/>
              <a:t>Mat</a:t>
            </a:r>
            <a:r>
              <a:rPr lang="zh-TW" altLang="en-US" sz="4400" b="1" dirty="0">
                <a:latin typeface="微軟正黑體" panose="020B0604030504040204" pitchFamily="34" charset="-120"/>
                <a:ea typeface="微軟正黑體" panose="020B0604030504040204" pitchFamily="34" charset="-120"/>
              </a:rPr>
              <a:t>並增加所需函式</a:t>
            </a:r>
          </a:p>
        </p:txBody>
      </p:sp>
      <p:pic>
        <p:nvPicPr>
          <p:cNvPr id="8" name="圖片 7">
            <a:extLst>
              <a:ext uri="{FF2B5EF4-FFF2-40B4-BE49-F238E27FC236}">
                <a16:creationId xmlns:a16="http://schemas.microsoft.com/office/drawing/2014/main" id="{28B6C2F3-B1AE-5BFB-26BC-6DD8DE0B1984}"/>
              </a:ext>
            </a:extLst>
          </p:cNvPr>
          <p:cNvPicPr>
            <a:picLocks noChangeAspect="1"/>
          </p:cNvPicPr>
          <p:nvPr/>
        </p:nvPicPr>
        <p:blipFill>
          <a:blip r:embed="rId6"/>
          <a:stretch>
            <a:fillRect/>
          </a:stretch>
        </p:blipFill>
        <p:spPr>
          <a:xfrm>
            <a:off x="9686286" y="3509167"/>
            <a:ext cx="1802760" cy="1472077"/>
          </a:xfrm>
          <a:prstGeom prst="rect">
            <a:avLst/>
          </a:prstGeom>
        </p:spPr>
      </p:pic>
      <p:pic>
        <p:nvPicPr>
          <p:cNvPr id="12" name="圖片 11">
            <a:extLst>
              <a:ext uri="{FF2B5EF4-FFF2-40B4-BE49-F238E27FC236}">
                <a16:creationId xmlns:a16="http://schemas.microsoft.com/office/drawing/2014/main" id="{10DDE939-09BB-961F-368A-92B5E6AF1919}"/>
              </a:ext>
            </a:extLst>
          </p:cNvPr>
          <p:cNvPicPr>
            <a:picLocks noChangeAspect="1"/>
          </p:cNvPicPr>
          <p:nvPr/>
        </p:nvPicPr>
        <p:blipFill>
          <a:blip r:embed="rId7"/>
          <a:stretch>
            <a:fillRect/>
          </a:stretch>
        </p:blipFill>
        <p:spPr>
          <a:xfrm>
            <a:off x="9686286" y="5554658"/>
            <a:ext cx="3896323" cy="4082305"/>
          </a:xfrm>
          <a:prstGeom prst="rect">
            <a:avLst/>
          </a:prstGeom>
        </p:spPr>
      </p:pic>
      <p:pic>
        <p:nvPicPr>
          <p:cNvPr id="14" name="圖片 13">
            <a:extLst>
              <a:ext uri="{FF2B5EF4-FFF2-40B4-BE49-F238E27FC236}">
                <a16:creationId xmlns:a16="http://schemas.microsoft.com/office/drawing/2014/main" id="{F33EA71D-2A5F-F878-05B5-9A2C2152B4FD}"/>
              </a:ext>
            </a:extLst>
          </p:cNvPr>
          <p:cNvPicPr>
            <a:picLocks noChangeAspect="1"/>
          </p:cNvPicPr>
          <p:nvPr/>
        </p:nvPicPr>
        <p:blipFill>
          <a:blip r:embed="rId8"/>
          <a:stretch>
            <a:fillRect/>
          </a:stretch>
        </p:blipFill>
        <p:spPr>
          <a:xfrm>
            <a:off x="13882592" y="4601325"/>
            <a:ext cx="3510115" cy="5035638"/>
          </a:xfrm>
          <a:prstGeom prst="rect">
            <a:avLst/>
          </a:prstGeom>
        </p:spPr>
      </p:pic>
      <p:sp>
        <p:nvSpPr>
          <p:cNvPr id="15" name="文字方塊 14">
            <a:extLst>
              <a:ext uri="{FF2B5EF4-FFF2-40B4-BE49-F238E27FC236}">
                <a16:creationId xmlns:a16="http://schemas.microsoft.com/office/drawing/2014/main" id="{BA042BBA-13F2-484B-B327-E9112DD87FFB}"/>
              </a:ext>
            </a:extLst>
          </p:cNvPr>
          <p:cNvSpPr txBox="1"/>
          <p:nvPr/>
        </p:nvSpPr>
        <p:spPr>
          <a:xfrm>
            <a:off x="1676400" y="2445288"/>
            <a:ext cx="14524064" cy="1420774"/>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原本是打算使用</a:t>
            </a:r>
            <a:r>
              <a:rPr lang="en-US" altLang="zh-TW" sz="2000" dirty="0" err="1">
                <a:latin typeface="微軟正黑體" panose="020B0604030504040204" pitchFamily="34" charset="-120"/>
                <a:ea typeface="微軟正黑體" panose="020B0604030504040204" pitchFamily="34" charset="-120"/>
              </a:rPr>
              <a:t>vitis</a:t>
            </a:r>
            <a:r>
              <a:rPr lang="en-US" altLang="zh-TW" sz="2000" dirty="0">
                <a:latin typeface="微軟正黑體" panose="020B0604030504040204" pitchFamily="34" charset="-120"/>
                <a:ea typeface="微軟正黑體" panose="020B0604030504040204" pitchFamily="34" charset="-120"/>
              </a:rPr>
              <a:t> vision library</a:t>
            </a:r>
            <a:r>
              <a:rPr lang="zh-TW" altLang="en-US" sz="2000" dirty="0">
                <a:latin typeface="微軟正黑體" panose="020B0604030504040204" pitchFamily="34" charset="-120"/>
                <a:ea typeface="微軟正黑體" panose="020B0604030504040204" pitchFamily="34" charset="-120"/>
              </a:rPr>
              <a:t>中的</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，但因為一開始在</a:t>
            </a:r>
            <a:r>
              <a:rPr lang="en-US" altLang="zh-TW" sz="2000" dirty="0">
                <a:latin typeface="微軟正黑體" panose="020B0604030504040204" pitchFamily="34" charset="-120"/>
                <a:ea typeface="微軟正黑體" panose="020B0604030504040204" pitchFamily="34" charset="-120"/>
              </a:rPr>
              <a:t>server</a:t>
            </a:r>
            <a:r>
              <a:rPr lang="zh-TW" altLang="en-US" sz="2000" dirty="0">
                <a:latin typeface="微軟正黑體" panose="020B0604030504040204" pitchFamily="34" charset="-120"/>
                <a:ea typeface="微軟正黑體" panose="020B0604030504040204" pitchFamily="34" charset="-120"/>
              </a:rPr>
              <a:t>上的環境 </a:t>
            </a:r>
            <a:r>
              <a:rPr lang="en-US" altLang="zh-TW"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vitis</a:t>
            </a:r>
            <a:r>
              <a:rPr lang="en-US" altLang="zh-TW" sz="2000" dirty="0">
                <a:latin typeface="微軟正黑體" panose="020B0604030504040204" pitchFamily="34" charset="-120"/>
                <a:ea typeface="微軟正黑體" panose="020B0604030504040204" pitchFamily="34" charset="-120"/>
              </a:rPr>
              <a:t> ide) </a:t>
            </a:r>
            <a:r>
              <a:rPr lang="zh-TW" altLang="en-US" sz="2000" dirty="0">
                <a:latin typeface="微軟正黑體" panose="020B0604030504040204" pitchFamily="34" charset="-120"/>
                <a:ea typeface="微軟正黑體" panose="020B0604030504040204" pitchFamily="34" charset="-120"/>
              </a:rPr>
              <a:t>時跑 </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library</a:t>
            </a:r>
            <a:r>
              <a:rPr lang="zh-TW" altLang="en-US" sz="2000" dirty="0">
                <a:latin typeface="微軟正黑體" panose="020B0604030504040204" pitchFamily="34" charset="-120"/>
                <a:ea typeface="微軟正黑體" panose="020B0604030504040204" pitchFamily="34" charset="-120"/>
              </a:rPr>
              <a:t>無法正常使用，所以最後直接將演算法中會使用到的</a:t>
            </a:r>
            <a:r>
              <a:rPr lang="en-US" altLang="zh-TW" sz="2000" dirty="0">
                <a:latin typeface="微軟正黑體" panose="020B0604030504040204" pitchFamily="34" charset="-120"/>
                <a:ea typeface="微軟正黑體" panose="020B0604030504040204" pitchFamily="34" charset="-120"/>
              </a:rPr>
              <a:t>Mat</a:t>
            </a:r>
            <a:r>
              <a:rPr lang="zh-TW" altLang="en-US" sz="2000" dirty="0">
                <a:latin typeface="微軟正黑體" panose="020B0604030504040204" pitchFamily="34" charset="-120"/>
                <a:ea typeface="微軟正黑體" panose="020B0604030504040204" pitchFamily="34" charset="-120"/>
              </a:rPr>
              <a:t>整理出來並加以改寫，有些部分在原本</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中寫得太複雜且又會多呼叫其他函式，因此加以改寫。</a:t>
            </a:r>
          </a:p>
        </p:txBody>
      </p:sp>
      <p:pic>
        <p:nvPicPr>
          <p:cNvPr id="17" name="圖片 16">
            <a:extLst>
              <a:ext uri="{FF2B5EF4-FFF2-40B4-BE49-F238E27FC236}">
                <a16:creationId xmlns:a16="http://schemas.microsoft.com/office/drawing/2014/main" id="{4AA1D0C8-0B5E-574C-3DD9-2A21412F77E8}"/>
              </a:ext>
            </a:extLst>
          </p:cNvPr>
          <p:cNvPicPr>
            <a:picLocks noChangeAspect="1"/>
          </p:cNvPicPr>
          <p:nvPr/>
        </p:nvPicPr>
        <p:blipFill>
          <a:blip r:embed="rId9"/>
          <a:stretch>
            <a:fillRect/>
          </a:stretch>
        </p:blipFill>
        <p:spPr>
          <a:xfrm>
            <a:off x="1009699" y="5608405"/>
            <a:ext cx="3695694" cy="1138673"/>
          </a:xfrm>
          <a:prstGeom prst="rect">
            <a:avLst/>
          </a:prstGeom>
        </p:spPr>
      </p:pic>
      <p:pic>
        <p:nvPicPr>
          <p:cNvPr id="19" name="圖片 18">
            <a:extLst>
              <a:ext uri="{FF2B5EF4-FFF2-40B4-BE49-F238E27FC236}">
                <a16:creationId xmlns:a16="http://schemas.microsoft.com/office/drawing/2014/main" id="{61AF44DD-64CA-A59D-C25E-68754AFD1C48}"/>
              </a:ext>
            </a:extLst>
          </p:cNvPr>
          <p:cNvPicPr>
            <a:picLocks noChangeAspect="1"/>
          </p:cNvPicPr>
          <p:nvPr/>
        </p:nvPicPr>
        <p:blipFill>
          <a:blip r:embed="rId10"/>
          <a:stretch>
            <a:fillRect/>
          </a:stretch>
        </p:blipFill>
        <p:spPr>
          <a:xfrm>
            <a:off x="988489" y="5068123"/>
            <a:ext cx="3833836" cy="344769"/>
          </a:xfrm>
          <a:prstGeom prst="rect">
            <a:avLst/>
          </a:prstGeom>
        </p:spPr>
      </p:pic>
      <p:pic>
        <p:nvPicPr>
          <p:cNvPr id="21" name="圖片 20">
            <a:extLst>
              <a:ext uri="{FF2B5EF4-FFF2-40B4-BE49-F238E27FC236}">
                <a16:creationId xmlns:a16="http://schemas.microsoft.com/office/drawing/2014/main" id="{654C5EE4-154F-840D-DA97-C6C39DABE803}"/>
              </a:ext>
            </a:extLst>
          </p:cNvPr>
          <p:cNvPicPr>
            <a:picLocks noChangeAspect="1"/>
          </p:cNvPicPr>
          <p:nvPr/>
        </p:nvPicPr>
        <p:blipFill>
          <a:blip r:embed="rId11"/>
          <a:stretch>
            <a:fillRect/>
          </a:stretch>
        </p:blipFill>
        <p:spPr>
          <a:xfrm>
            <a:off x="9686286" y="5049127"/>
            <a:ext cx="2398700" cy="316424"/>
          </a:xfrm>
          <a:prstGeom prst="rect">
            <a:avLst/>
          </a:prstGeom>
        </p:spPr>
      </p:pic>
      <p:pic>
        <p:nvPicPr>
          <p:cNvPr id="23" name="圖片 22">
            <a:extLst>
              <a:ext uri="{FF2B5EF4-FFF2-40B4-BE49-F238E27FC236}">
                <a16:creationId xmlns:a16="http://schemas.microsoft.com/office/drawing/2014/main" id="{B94D29E4-D81C-F582-E5F1-ADD6BFB9EB58}"/>
              </a:ext>
            </a:extLst>
          </p:cNvPr>
          <p:cNvPicPr>
            <a:picLocks noChangeAspect="1"/>
          </p:cNvPicPr>
          <p:nvPr/>
        </p:nvPicPr>
        <p:blipFill>
          <a:blip r:embed="rId12"/>
          <a:stretch>
            <a:fillRect/>
          </a:stretch>
        </p:blipFill>
        <p:spPr>
          <a:xfrm>
            <a:off x="13882592" y="3762037"/>
            <a:ext cx="3290809" cy="641340"/>
          </a:xfrm>
          <a:prstGeom prst="rect">
            <a:avLst/>
          </a:prstGeom>
        </p:spPr>
      </p:pic>
      <p:pic>
        <p:nvPicPr>
          <p:cNvPr id="25" name="圖片 24">
            <a:extLst>
              <a:ext uri="{FF2B5EF4-FFF2-40B4-BE49-F238E27FC236}">
                <a16:creationId xmlns:a16="http://schemas.microsoft.com/office/drawing/2014/main" id="{B90ED3CE-5322-A400-22CE-16D4AE1182F1}"/>
              </a:ext>
            </a:extLst>
          </p:cNvPr>
          <p:cNvPicPr>
            <a:picLocks noChangeAspect="1"/>
          </p:cNvPicPr>
          <p:nvPr/>
        </p:nvPicPr>
        <p:blipFill>
          <a:blip r:embed="rId13"/>
          <a:stretch>
            <a:fillRect/>
          </a:stretch>
        </p:blipFill>
        <p:spPr>
          <a:xfrm>
            <a:off x="990600" y="7583040"/>
            <a:ext cx="6784567" cy="344769"/>
          </a:xfrm>
          <a:prstGeom prst="rect">
            <a:avLst/>
          </a:prstGeom>
        </p:spPr>
      </p:pic>
      <p:sp>
        <p:nvSpPr>
          <p:cNvPr id="26" name="文字方塊 25">
            <a:extLst>
              <a:ext uri="{FF2B5EF4-FFF2-40B4-BE49-F238E27FC236}">
                <a16:creationId xmlns:a16="http://schemas.microsoft.com/office/drawing/2014/main" id="{1CFC7C97-6BCD-6B58-D637-4E17F2F456CF}"/>
              </a:ext>
            </a:extLst>
          </p:cNvPr>
          <p:cNvSpPr txBox="1"/>
          <p:nvPr/>
        </p:nvSpPr>
        <p:spPr>
          <a:xfrm>
            <a:off x="987908" y="4211011"/>
            <a:ext cx="4359463" cy="400110"/>
          </a:xfrm>
          <a:prstGeom prst="rect">
            <a:avLst/>
          </a:prstGeom>
          <a:noFill/>
        </p:spPr>
        <p:txBody>
          <a:bodyPr wrap="none" rtlCol="0">
            <a:spAutoFit/>
          </a:bodyPr>
          <a:lstStyle/>
          <a:p>
            <a:r>
              <a:rPr lang="en-US" altLang="zh-TW" sz="2000" dirty="0"/>
              <a:t>Ex : </a:t>
            </a:r>
            <a:r>
              <a:rPr lang="en-US" altLang="zh-TW" sz="2000" dirty="0" err="1"/>
              <a:t>create_disp</a:t>
            </a:r>
            <a:r>
              <a:rPr lang="en-US" altLang="zh-TW" sz="2000" dirty="0"/>
              <a:t>() </a:t>
            </a:r>
            <a:r>
              <a:rPr lang="zh-TW" altLang="en-US" sz="2000" dirty="0"/>
              <a:t>和 </a:t>
            </a:r>
            <a:r>
              <a:rPr lang="en-US" altLang="zh-TW" sz="2000" dirty="0" err="1"/>
              <a:t>create_ones</a:t>
            </a:r>
            <a:r>
              <a:rPr lang="en-US" altLang="zh-TW" sz="2000" dirty="0"/>
              <a:t>()</a:t>
            </a:r>
            <a:r>
              <a:rPr lang="zh-TW" altLang="en-US" sz="2000" dirty="0"/>
              <a:t> 改寫</a:t>
            </a:r>
          </a:p>
        </p:txBody>
      </p:sp>
      <p:pic>
        <p:nvPicPr>
          <p:cNvPr id="28" name="圖片 27">
            <a:extLst>
              <a:ext uri="{FF2B5EF4-FFF2-40B4-BE49-F238E27FC236}">
                <a16:creationId xmlns:a16="http://schemas.microsoft.com/office/drawing/2014/main" id="{21CF8612-5628-817A-F40B-45F87A02C69E}"/>
              </a:ext>
            </a:extLst>
          </p:cNvPr>
          <p:cNvPicPr>
            <a:picLocks noChangeAspect="1"/>
          </p:cNvPicPr>
          <p:nvPr/>
        </p:nvPicPr>
        <p:blipFill>
          <a:blip r:embed="rId14"/>
          <a:stretch>
            <a:fillRect/>
          </a:stretch>
        </p:blipFill>
        <p:spPr>
          <a:xfrm>
            <a:off x="988489" y="8153063"/>
            <a:ext cx="6243846" cy="419146"/>
          </a:xfrm>
          <a:prstGeom prst="rect">
            <a:avLst/>
          </a:prstGeom>
        </p:spPr>
      </p:pic>
      <p:sp>
        <p:nvSpPr>
          <p:cNvPr id="29" name="箭號: 向右 28">
            <a:extLst>
              <a:ext uri="{FF2B5EF4-FFF2-40B4-BE49-F238E27FC236}">
                <a16:creationId xmlns:a16="http://schemas.microsoft.com/office/drawing/2014/main" id="{C3E3DCA7-C51D-B3C5-034C-9D124D880344}"/>
              </a:ext>
            </a:extLst>
          </p:cNvPr>
          <p:cNvSpPr/>
          <p:nvPr/>
        </p:nvSpPr>
        <p:spPr>
          <a:xfrm>
            <a:off x="6793095" y="5825538"/>
            <a:ext cx="1828800" cy="7864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a:extLst>
              <a:ext uri="{FF2B5EF4-FFF2-40B4-BE49-F238E27FC236}">
                <a16:creationId xmlns:a16="http://schemas.microsoft.com/office/drawing/2014/main" id="{C8872985-1A87-608F-1B89-156B4D815EEC}"/>
              </a:ext>
            </a:extLst>
          </p:cNvPr>
          <p:cNvCxnSpPr/>
          <p:nvPr/>
        </p:nvCxnSpPr>
        <p:spPr>
          <a:xfrm>
            <a:off x="14706600" y="5049127"/>
            <a:ext cx="1066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2" name="直線接點 31">
            <a:extLst>
              <a:ext uri="{FF2B5EF4-FFF2-40B4-BE49-F238E27FC236}">
                <a16:creationId xmlns:a16="http://schemas.microsoft.com/office/drawing/2014/main" id="{6450F118-322C-61DC-4F0A-8EEBBD8DB63A}"/>
              </a:ext>
            </a:extLst>
          </p:cNvPr>
          <p:cNvCxnSpPr/>
          <p:nvPr/>
        </p:nvCxnSpPr>
        <p:spPr>
          <a:xfrm>
            <a:off x="9906000" y="7124700"/>
            <a:ext cx="1066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9F5E1875-98EB-B5BF-065F-46080ABB2271}"/>
              </a:ext>
            </a:extLst>
          </p:cNvPr>
          <p:cNvCxnSpPr/>
          <p:nvPr/>
        </p:nvCxnSpPr>
        <p:spPr>
          <a:xfrm>
            <a:off x="1371600" y="6057900"/>
            <a:ext cx="10668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4" name="直線接點 33">
            <a:extLst>
              <a:ext uri="{FF2B5EF4-FFF2-40B4-BE49-F238E27FC236}">
                <a16:creationId xmlns:a16="http://schemas.microsoft.com/office/drawing/2014/main" id="{FBC940F7-EE75-3A83-39E9-47E208B26FC2}"/>
              </a:ext>
            </a:extLst>
          </p:cNvPr>
          <p:cNvCxnSpPr>
            <a:cxnSpLocks/>
          </p:cNvCxnSpPr>
          <p:nvPr/>
        </p:nvCxnSpPr>
        <p:spPr>
          <a:xfrm>
            <a:off x="2895600" y="8496300"/>
            <a:ext cx="457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16466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pic>
        <p:nvPicPr>
          <p:cNvPr id="13" name="圖片 12" descr="一張含有 文字, 大自然 的圖片&#10;&#10;自動產生的描述">
            <a:extLst>
              <a:ext uri="{FF2B5EF4-FFF2-40B4-BE49-F238E27FC236}">
                <a16:creationId xmlns:a16="http://schemas.microsoft.com/office/drawing/2014/main" id="{04FC371B-19FE-57E6-F406-8D9E45247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2044533"/>
            <a:ext cx="7516572" cy="7353300"/>
          </a:xfrm>
          <a:prstGeom prst="rect">
            <a:avLst/>
          </a:prstGeom>
        </p:spPr>
      </p:pic>
      <p:pic>
        <p:nvPicPr>
          <p:cNvPr id="15" name="圖片 14" descr="一張含有 文字, 夜空 的圖片&#10;&#10;自動產生的描述">
            <a:extLst>
              <a:ext uri="{FF2B5EF4-FFF2-40B4-BE49-F238E27FC236}">
                <a16:creationId xmlns:a16="http://schemas.microsoft.com/office/drawing/2014/main" id="{E64575F1-0649-9B89-C695-592BE7148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5772" y="5689179"/>
            <a:ext cx="8915400" cy="3002707"/>
          </a:xfrm>
          <a:prstGeom prst="rect">
            <a:avLst/>
          </a:prstGeom>
        </p:spPr>
      </p:pic>
      <p:sp>
        <p:nvSpPr>
          <p:cNvPr id="16" name="文字方塊 15">
            <a:extLst>
              <a:ext uri="{FF2B5EF4-FFF2-40B4-BE49-F238E27FC236}">
                <a16:creationId xmlns:a16="http://schemas.microsoft.com/office/drawing/2014/main" id="{7605A04A-28E6-D233-A991-FA7F983E6D28}"/>
              </a:ext>
            </a:extLst>
          </p:cNvPr>
          <p:cNvSpPr txBox="1"/>
          <p:nvPr/>
        </p:nvSpPr>
        <p:spPr>
          <a:xfrm>
            <a:off x="1865718" y="1210393"/>
            <a:ext cx="15229797" cy="769441"/>
          </a:xfrm>
          <a:prstGeom prst="rect">
            <a:avLst/>
          </a:prstGeom>
          <a:noFill/>
        </p:spPr>
        <p:txBody>
          <a:bodyPr wrap="square" rtlCol="0">
            <a:spAutoFit/>
          </a:bodyPr>
          <a:lstStyle/>
          <a:p>
            <a:r>
              <a:rPr lang="en-US" altLang="zh-TW" sz="4400" b="1" dirty="0"/>
              <a:t>Result compare : original </a:t>
            </a:r>
            <a:r>
              <a:rPr lang="en-US" altLang="zh-TW" sz="4400" b="1" dirty="0" err="1"/>
              <a:t>opencv</a:t>
            </a:r>
            <a:r>
              <a:rPr lang="en-US" altLang="zh-TW" sz="4400" b="1" dirty="0"/>
              <a:t> result </a:t>
            </a:r>
            <a:r>
              <a:rPr lang="en-US" altLang="zh-TW" sz="4400" b="1" dirty="0" err="1"/>
              <a:t>v.s</a:t>
            </a:r>
            <a:r>
              <a:rPr lang="en-US" altLang="zh-TW" sz="4400" b="1" dirty="0"/>
              <a:t> my own result</a:t>
            </a:r>
            <a:endParaRPr lang="zh-TW" altLang="en-US" sz="4400" b="1" dirty="0"/>
          </a:p>
        </p:txBody>
      </p:sp>
      <p:sp>
        <p:nvSpPr>
          <p:cNvPr id="17" name="文字方塊 16">
            <a:extLst>
              <a:ext uri="{FF2B5EF4-FFF2-40B4-BE49-F238E27FC236}">
                <a16:creationId xmlns:a16="http://schemas.microsoft.com/office/drawing/2014/main" id="{4900F605-A87C-D865-64A8-3EC989EF3526}"/>
              </a:ext>
            </a:extLst>
          </p:cNvPr>
          <p:cNvSpPr txBox="1"/>
          <p:nvPr/>
        </p:nvSpPr>
        <p:spPr>
          <a:xfrm>
            <a:off x="9159240" y="2271212"/>
            <a:ext cx="7780020" cy="2344103"/>
          </a:xfrm>
          <a:prstGeom prst="rect">
            <a:avLst/>
          </a:prstGeom>
          <a:noFill/>
        </p:spPr>
        <p:txBody>
          <a:bodyPr wrap="square" rtlCol="0">
            <a:spAutoFit/>
          </a:bodyPr>
          <a:lstStyle/>
          <a:p>
            <a:pPr>
              <a:lnSpc>
                <a:spcPct val="150000"/>
              </a:lnSpc>
            </a:pPr>
            <a:r>
              <a:rPr lang="zh-TW" altLang="en-US" sz="2000" dirty="0">
                <a:latin typeface="微軟正黑體" panose="020B0604030504040204" pitchFamily="34" charset="-120"/>
                <a:ea typeface="微軟正黑體" panose="020B0604030504040204" pitchFamily="34" charset="-120"/>
              </a:rPr>
              <a:t>左圖第一張圖片是利用</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原始程式碼在</a:t>
            </a:r>
            <a:r>
              <a:rPr lang="en-US" altLang="zh-TW" sz="2000" dirty="0" err="1">
                <a:latin typeface="微軟正黑體" panose="020B0604030504040204" pitchFamily="34" charset="-120"/>
                <a:ea typeface="微軟正黑體" panose="020B0604030504040204" pitchFamily="34" charset="-120"/>
              </a:rPr>
              <a:t>cpu</a:t>
            </a:r>
            <a:r>
              <a:rPr lang="zh-TW" altLang="en-US" sz="2000" dirty="0">
                <a:latin typeface="微軟正黑體" panose="020B0604030504040204" pitchFamily="34" charset="-120"/>
                <a:ea typeface="微軟正黑體" panose="020B0604030504040204" pitchFamily="34" charset="-120"/>
              </a:rPr>
              <a:t>上跑出來的深度圖，左圖最下面那一張圖是利用</a:t>
            </a:r>
            <a:r>
              <a:rPr lang="en-US" altLang="zh-TW" sz="2000" dirty="0" err="1">
                <a:latin typeface="微軟正黑體" panose="020B0604030504040204" pitchFamily="34" charset="-120"/>
                <a:ea typeface="微軟正黑體" panose="020B0604030504040204" pitchFamily="34" charset="-120"/>
              </a:rPr>
              <a:t>opencv</a:t>
            </a:r>
            <a:r>
              <a:rPr lang="en-US" altLang="zh-TW" sz="2000" dirty="0">
                <a:latin typeface="微軟正黑體" panose="020B0604030504040204" pitchFamily="34" charset="-120"/>
                <a:ea typeface="微軟正黑體" panose="020B0604030504040204" pitchFamily="34" charset="-120"/>
              </a:rPr>
              <a:t> code</a:t>
            </a:r>
            <a:r>
              <a:rPr lang="zh-TW" altLang="en-US" sz="2000" dirty="0">
                <a:latin typeface="微軟正黑體" panose="020B0604030504040204" pitchFamily="34" charset="-120"/>
                <a:ea typeface="微軟正黑體" panose="020B0604030504040204" pitchFamily="34" charset="-120"/>
              </a:rPr>
              <a:t>切圖並疊圖之後產生的深度圖。</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右圖則是我最後的</a:t>
            </a:r>
            <a:r>
              <a:rPr lang="en-US" altLang="zh-TW" sz="2000" dirty="0">
                <a:latin typeface="微軟正黑體" panose="020B0604030504040204" pitchFamily="34" charset="-120"/>
                <a:ea typeface="微軟正黑體" panose="020B0604030504040204" pitchFamily="34" charset="-120"/>
              </a:rPr>
              <a:t>kernel code</a:t>
            </a:r>
            <a:r>
              <a:rPr lang="zh-TW" altLang="en-US" sz="2000" dirty="0">
                <a:latin typeface="微軟正黑體" panose="020B0604030504040204" pitchFamily="34" charset="-120"/>
                <a:ea typeface="微軟正黑體" panose="020B0604030504040204" pitchFamily="34" charset="-120"/>
              </a:rPr>
              <a:t>放上</a:t>
            </a:r>
            <a:r>
              <a:rPr lang="en-US" altLang="zh-TW" sz="2000" dirty="0" err="1">
                <a:latin typeface="微軟正黑體" panose="020B0604030504040204" pitchFamily="34" charset="-120"/>
                <a:ea typeface="微軟正黑體" panose="020B0604030504040204" pitchFamily="34" charset="-120"/>
              </a:rPr>
              <a:t>fpga</a:t>
            </a:r>
            <a:r>
              <a:rPr lang="zh-TW" altLang="en-US" sz="2000" dirty="0">
                <a:latin typeface="微軟正黑體" panose="020B0604030504040204" pitchFamily="34" charset="-120"/>
                <a:ea typeface="微軟正黑體" panose="020B0604030504040204" pitchFamily="34" charset="-120"/>
              </a:rPr>
              <a:t>後跑出的深度圖</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經過切圖及疊圖</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61765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 </a:t>
            </a:r>
            <a:r>
              <a:rPr lang="zh-TW" altLang="en-US" sz="4400" b="1" dirty="0">
                <a:latin typeface="微軟正黑體" panose="020B0604030504040204" pitchFamily="34" charset="-120"/>
                <a:ea typeface="微軟正黑體" panose="020B0604030504040204" pitchFamily="34" charset="-120"/>
              </a:rPr>
              <a:t>改寫 </a:t>
            </a:r>
            <a:r>
              <a:rPr lang="en-US" altLang="zh-TW" sz="4400" b="1" dirty="0" err="1">
                <a:latin typeface="微軟正黑體" panose="020B0604030504040204" pitchFamily="34" charset="-120"/>
                <a:ea typeface="微軟正黑體" panose="020B0604030504040204" pitchFamily="34" charset="-120"/>
              </a:rPr>
              <a:t>opencv</a:t>
            </a:r>
            <a:r>
              <a:rPr lang="zh-TW" altLang="en-US" sz="4400" b="1" dirty="0">
                <a:latin typeface="微軟正黑體" panose="020B0604030504040204" pitchFamily="34" charset="-120"/>
                <a:ea typeface="微軟正黑體" panose="020B0604030504040204" pitchFamily="34" charset="-120"/>
              </a:rPr>
              <a:t> 中的多層繼承</a:t>
            </a:r>
          </a:p>
        </p:txBody>
      </p:sp>
      <p:sp>
        <p:nvSpPr>
          <p:cNvPr id="15" name="文字方塊 14">
            <a:extLst>
              <a:ext uri="{FF2B5EF4-FFF2-40B4-BE49-F238E27FC236}">
                <a16:creationId xmlns:a16="http://schemas.microsoft.com/office/drawing/2014/main" id="{BA042BBA-13F2-484B-B327-E9112DD87FFB}"/>
              </a:ext>
            </a:extLst>
          </p:cNvPr>
          <p:cNvSpPr txBox="1"/>
          <p:nvPr/>
        </p:nvSpPr>
        <p:spPr>
          <a:xfrm>
            <a:off x="1676400" y="2294034"/>
            <a:ext cx="14524064" cy="142077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第一個問題是原本的多層繼承關係會使用到 </a:t>
            </a:r>
            <a:r>
              <a:rPr lang="en-US" altLang="zh-TW" sz="2000" dirty="0" err="1">
                <a:latin typeface="微軟正黑體" panose="020B0604030504040204" pitchFamily="34" charset="-120"/>
                <a:ea typeface="微軟正黑體" panose="020B0604030504040204" pitchFamily="34" charset="-120"/>
              </a:rPr>
              <a:t>opencv</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library </a:t>
            </a:r>
            <a:r>
              <a:rPr lang="zh-TW" altLang="en-US" sz="2000" dirty="0">
                <a:latin typeface="微軟正黑體" panose="020B0604030504040204" pitchFamily="34" charset="-120"/>
                <a:ea typeface="微軟正黑體" panose="020B0604030504040204" pitchFamily="34" charset="-120"/>
              </a:rPr>
              <a:t>中的</a:t>
            </a:r>
            <a:r>
              <a:rPr lang="en-US" altLang="zh-TW" sz="2000" dirty="0">
                <a:latin typeface="微軟正黑體" panose="020B0604030504040204" pitchFamily="34" charset="-120"/>
                <a:ea typeface="微軟正黑體" panose="020B0604030504040204" pitchFamily="34" charset="-120"/>
              </a:rPr>
              <a:t> </a:t>
            </a:r>
            <a:r>
              <a:rPr lang="en-US" altLang="zh-TW" sz="2000" dirty="0" err="1">
                <a:latin typeface="微軟正黑體" panose="020B0604030504040204" pitchFamily="34" charset="-120"/>
                <a:ea typeface="微軟正黑體" panose="020B0604030504040204" pitchFamily="34" charset="-120"/>
              </a:rPr>
              <a:t>Ptr</a:t>
            </a:r>
            <a:r>
              <a:rPr lang="zh-TW" altLang="en-US" sz="2000" dirty="0">
                <a:latin typeface="微軟正黑體" panose="020B0604030504040204" pitchFamily="34" charset="-120"/>
                <a:ea typeface="微軟正黑體" panose="020B0604030504040204" pitchFamily="34" charset="-120"/>
              </a:rPr>
              <a:t>，而 </a:t>
            </a:r>
            <a:r>
              <a:rPr lang="en-US" altLang="zh-TW" sz="2000" dirty="0" err="1">
                <a:latin typeface="微軟正黑體" panose="020B0604030504040204" pitchFamily="34" charset="-120"/>
                <a:ea typeface="微軟正黑體" panose="020B0604030504040204" pitchFamily="34" charset="-120"/>
              </a:rPr>
              <a:t>Ptr</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是很大的</a:t>
            </a:r>
            <a:r>
              <a:rPr lang="en-US" altLang="zh-TW" sz="2000" dirty="0">
                <a:latin typeface="微軟正黑體" panose="020B0604030504040204" pitchFamily="34" charset="-120"/>
                <a:ea typeface="微軟正黑體" panose="020B0604030504040204" pitchFamily="34" charset="-120"/>
              </a:rPr>
              <a:t> class</a:t>
            </a:r>
            <a:r>
              <a:rPr lang="zh-TW" altLang="en-US" sz="2000" dirty="0">
                <a:latin typeface="微軟正黑體" panose="020B0604030504040204" pitchFamily="34" charset="-120"/>
                <a:ea typeface="微軟正黑體" panose="020B0604030504040204" pitchFamily="34" charset="-120"/>
              </a:rPr>
              <a:t>，裡面會呼叫到的函式又更多更複雜，因此想將多層繼承解開，以縮減 </a:t>
            </a:r>
            <a:r>
              <a:rPr lang="en-US" altLang="zh-TW" sz="2000" dirty="0">
                <a:latin typeface="微軟正黑體" panose="020B0604030504040204" pitchFamily="34" charset="-120"/>
                <a:ea typeface="微軟正黑體" panose="020B0604030504040204" pitchFamily="34" charset="-120"/>
              </a:rPr>
              <a:t>code</a:t>
            </a:r>
            <a:r>
              <a:rPr lang="zh-TW" altLang="en-US" sz="2000" dirty="0">
                <a:latin typeface="微軟正黑體" panose="020B0604030504040204" pitchFamily="34" charset="-120"/>
                <a:ea typeface="微軟正黑體" panose="020B0604030504040204" pitchFamily="34" charset="-120"/>
              </a:rPr>
              <a:t> 的長度、複雜度且不用 </a:t>
            </a:r>
            <a:r>
              <a:rPr lang="en-US" altLang="zh-TW" sz="2000" dirty="0" err="1">
                <a:latin typeface="微軟正黑體" panose="020B0604030504040204" pitchFamily="34" charset="-120"/>
                <a:ea typeface="微軟正黑體" panose="020B0604030504040204" pitchFamily="34" charset="-120"/>
              </a:rPr>
              <a:t>Ptr</a:t>
            </a:r>
            <a:r>
              <a:rPr lang="zh-TW" altLang="en-US" sz="2000" dirty="0">
                <a:latin typeface="微軟正黑體" panose="020B0604030504040204" pitchFamily="34" charset="-120"/>
                <a:ea typeface="微軟正黑體" panose="020B0604030504040204" pitchFamily="34" charset="-120"/>
              </a:rPr>
              <a:t>；第二個問題是考慮到之後合成時不能使用 </a:t>
            </a:r>
            <a:r>
              <a:rPr lang="en-US" altLang="zh-TW" sz="2000" dirty="0">
                <a:latin typeface="微軟正黑體" panose="020B0604030504040204" pitchFamily="34" charset="-120"/>
                <a:ea typeface="微軟正黑體" panose="020B0604030504040204" pitchFamily="34" charset="-120"/>
              </a:rPr>
              <a:t>new</a:t>
            </a:r>
            <a:r>
              <a:rPr lang="zh-TW" altLang="en-US" sz="2000" dirty="0">
                <a:latin typeface="微軟正黑體" panose="020B0604030504040204" pitchFamily="34" charset="-120"/>
                <a:ea typeface="微軟正黑體" panose="020B0604030504040204" pitchFamily="34" charset="-120"/>
              </a:rPr>
              <a:t>，因此要改寫。</a:t>
            </a:r>
          </a:p>
        </p:txBody>
      </p:sp>
      <p:sp>
        <p:nvSpPr>
          <p:cNvPr id="7" name="文字方塊 6">
            <a:extLst>
              <a:ext uri="{FF2B5EF4-FFF2-40B4-BE49-F238E27FC236}">
                <a16:creationId xmlns:a16="http://schemas.microsoft.com/office/drawing/2014/main" id="{E0C0E5E1-F576-6A8C-0C1C-BEF67D7DB63A}"/>
              </a:ext>
            </a:extLst>
          </p:cNvPr>
          <p:cNvSpPr txBox="1"/>
          <p:nvPr/>
        </p:nvSpPr>
        <p:spPr>
          <a:xfrm>
            <a:off x="1676400" y="3708892"/>
            <a:ext cx="14524064"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將 </a:t>
            </a:r>
            <a:r>
              <a:rPr lang="en-US" altLang="zh-TW" sz="2000" dirty="0">
                <a:latin typeface="微軟正黑體" panose="020B0604030504040204" pitchFamily="34" charset="-120"/>
                <a:ea typeface="微軟正黑體" panose="020B0604030504040204" pitchFamily="34" charset="-120"/>
              </a:rPr>
              <a:t>class </a:t>
            </a:r>
            <a:r>
              <a:rPr lang="en-US" altLang="zh-TW" sz="2000" dirty="0" err="1">
                <a:latin typeface="微軟正黑體" panose="020B0604030504040204" pitchFamily="34" charset="-120"/>
                <a:ea typeface="微軟正黑體" panose="020B0604030504040204" pitchFamily="34" charset="-120"/>
              </a:rPr>
              <a:t>StereoSGBMImpl</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中的 </a:t>
            </a:r>
            <a:r>
              <a:rPr lang="en-US" altLang="zh-TW" sz="2000" dirty="0">
                <a:latin typeface="微軟正黑體" panose="020B0604030504040204" pitchFamily="34" charset="-120"/>
                <a:ea typeface="微軟正黑體" panose="020B0604030504040204" pitchFamily="34" charset="-120"/>
              </a:rPr>
              <a:t>compute</a:t>
            </a:r>
            <a:r>
              <a:rPr lang="zh-TW" altLang="en-US" sz="2000" dirty="0">
                <a:latin typeface="微軟正黑體" panose="020B0604030504040204" pitchFamily="34" charset="-120"/>
                <a:ea typeface="微軟正黑體" panose="020B0604030504040204" pitchFamily="34" charset="-120"/>
              </a:rPr>
              <a:t> 函式拉出到 </a:t>
            </a:r>
            <a:r>
              <a:rPr lang="en-US" altLang="zh-TW" sz="2000" dirty="0">
                <a:latin typeface="微軟正黑體" panose="020B0604030504040204" pitchFamily="34" charset="-120"/>
                <a:ea typeface="微軟正黑體" panose="020B0604030504040204" pitchFamily="34" charset="-120"/>
              </a:rPr>
              <a:t>class</a:t>
            </a:r>
            <a:r>
              <a:rPr lang="zh-TW" altLang="en-US" sz="2000" dirty="0">
                <a:latin typeface="微軟正黑體" panose="020B0604030504040204" pitchFamily="34" charset="-120"/>
                <a:ea typeface="微軟正黑體" panose="020B0604030504040204" pitchFamily="34" charset="-120"/>
              </a:rPr>
              <a:t> 外修改並指定參數數值，在呼叫的位置直接呼叫所需的 </a:t>
            </a:r>
            <a:r>
              <a:rPr lang="en-US" altLang="zh-TW" sz="2000" dirty="0">
                <a:latin typeface="微軟正黑體" panose="020B0604030504040204" pitchFamily="34" charset="-120"/>
                <a:ea typeface="微軟正黑體" panose="020B0604030504040204" pitchFamily="34" charset="-120"/>
              </a:rPr>
              <a:t>compute </a:t>
            </a:r>
            <a:r>
              <a:rPr lang="zh-TW" altLang="en-US" sz="2000" dirty="0">
                <a:latin typeface="微軟正黑體" panose="020B0604030504040204" pitchFamily="34" charset="-120"/>
                <a:ea typeface="微軟正黑體" panose="020B0604030504040204" pitchFamily="34" charset="-120"/>
              </a:rPr>
              <a:t>函式，因此不需要使用繼承，可以刪掉原本的 </a:t>
            </a:r>
            <a:r>
              <a:rPr lang="en-US" altLang="zh-TW" sz="2000" dirty="0">
                <a:latin typeface="微軟正黑體" panose="020B0604030504040204" pitchFamily="34" charset="-120"/>
                <a:ea typeface="微軟正黑體" panose="020B0604030504040204" pitchFamily="34" charset="-120"/>
              </a:rPr>
              <a:t>class</a:t>
            </a:r>
            <a:r>
              <a:rPr lang="zh-TW" altLang="en-US" sz="2000" dirty="0">
                <a:latin typeface="微軟正黑體" panose="020B0604030504040204" pitchFamily="34" charset="-120"/>
                <a:ea typeface="微軟正黑體" panose="020B0604030504040204" pitchFamily="34" charset="-120"/>
              </a:rPr>
              <a:t>，避免使用到 </a:t>
            </a:r>
            <a:r>
              <a:rPr lang="en-US" altLang="zh-TW" sz="2000" dirty="0" err="1">
                <a:latin typeface="微軟正黑體" panose="020B0604030504040204" pitchFamily="34" charset="-120"/>
                <a:ea typeface="微軟正黑體" panose="020B0604030504040204" pitchFamily="34" charset="-120"/>
              </a:rPr>
              <a:t>Ptr</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new</a:t>
            </a:r>
            <a:r>
              <a:rPr lang="zh-TW" altLang="en-US" sz="2000" dirty="0">
                <a:latin typeface="微軟正黑體" panose="020B0604030504040204" pitchFamily="34" charset="-120"/>
                <a:ea typeface="微軟正黑體" panose="020B0604030504040204" pitchFamily="34" charset="-120"/>
              </a:rPr>
              <a:t>。 </a:t>
            </a:r>
          </a:p>
        </p:txBody>
      </p:sp>
      <p:pic>
        <p:nvPicPr>
          <p:cNvPr id="11" name="圖片 10">
            <a:extLst>
              <a:ext uri="{FF2B5EF4-FFF2-40B4-BE49-F238E27FC236}">
                <a16:creationId xmlns:a16="http://schemas.microsoft.com/office/drawing/2014/main" id="{2168663D-5C9B-9A68-AD05-56BD18875687}"/>
              </a:ext>
            </a:extLst>
          </p:cNvPr>
          <p:cNvPicPr>
            <a:picLocks noChangeAspect="1"/>
          </p:cNvPicPr>
          <p:nvPr/>
        </p:nvPicPr>
        <p:blipFill>
          <a:blip r:embed="rId6"/>
          <a:stretch>
            <a:fillRect/>
          </a:stretch>
        </p:blipFill>
        <p:spPr>
          <a:xfrm>
            <a:off x="9825266" y="4824137"/>
            <a:ext cx="7139768" cy="4540303"/>
          </a:xfrm>
          <a:prstGeom prst="rect">
            <a:avLst/>
          </a:prstGeom>
        </p:spPr>
      </p:pic>
      <p:sp>
        <p:nvSpPr>
          <p:cNvPr id="8" name="箭號: 向右 7">
            <a:extLst>
              <a:ext uri="{FF2B5EF4-FFF2-40B4-BE49-F238E27FC236}">
                <a16:creationId xmlns:a16="http://schemas.microsoft.com/office/drawing/2014/main" id="{8E158226-A736-9372-CA5C-02239E974885}"/>
              </a:ext>
            </a:extLst>
          </p:cNvPr>
          <p:cNvSpPr/>
          <p:nvPr/>
        </p:nvSpPr>
        <p:spPr>
          <a:xfrm>
            <a:off x="8662786" y="6865469"/>
            <a:ext cx="95336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59CB36B2-0D26-EC70-0C8E-49E89EC06187}"/>
              </a:ext>
            </a:extLst>
          </p:cNvPr>
          <p:cNvCxnSpPr>
            <a:cxnSpLocks/>
          </p:cNvCxnSpPr>
          <p:nvPr/>
        </p:nvCxnSpPr>
        <p:spPr>
          <a:xfrm>
            <a:off x="10358666" y="7336385"/>
            <a:ext cx="27432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28" name="圖片 27">
            <a:extLst>
              <a:ext uri="{FF2B5EF4-FFF2-40B4-BE49-F238E27FC236}">
                <a16:creationId xmlns:a16="http://schemas.microsoft.com/office/drawing/2014/main" id="{8857EED4-A297-7CA8-D150-2B46F7C84F1E}"/>
              </a:ext>
            </a:extLst>
          </p:cNvPr>
          <p:cNvPicPr>
            <a:picLocks noChangeAspect="1"/>
          </p:cNvPicPr>
          <p:nvPr/>
        </p:nvPicPr>
        <p:blipFill>
          <a:blip r:embed="rId7"/>
          <a:stretch>
            <a:fillRect/>
          </a:stretch>
        </p:blipFill>
        <p:spPr>
          <a:xfrm>
            <a:off x="841455" y="4820400"/>
            <a:ext cx="7419463" cy="4746660"/>
          </a:xfrm>
          <a:prstGeom prst="rect">
            <a:avLst/>
          </a:prstGeom>
        </p:spPr>
      </p:pic>
      <p:cxnSp>
        <p:nvCxnSpPr>
          <p:cNvPr id="30" name="直線接點 29">
            <a:extLst>
              <a:ext uri="{FF2B5EF4-FFF2-40B4-BE49-F238E27FC236}">
                <a16:creationId xmlns:a16="http://schemas.microsoft.com/office/drawing/2014/main" id="{F54CFE9E-F080-DCCF-8FCF-5A103BD86AE3}"/>
              </a:ext>
            </a:extLst>
          </p:cNvPr>
          <p:cNvCxnSpPr/>
          <p:nvPr/>
        </p:nvCxnSpPr>
        <p:spPr>
          <a:xfrm>
            <a:off x="1138466" y="5812385"/>
            <a:ext cx="13716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線接點 30">
            <a:extLst>
              <a:ext uri="{FF2B5EF4-FFF2-40B4-BE49-F238E27FC236}">
                <a16:creationId xmlns:a16="http://schemas.microsoft.com/office/drawing/2014/main" id="{106CE4D9-3AE9-57F8-56EF-5157DF8D7890}"/>
              </a:ext>
            </a:extLst>
          </p:cNvPr>
          <p:cNvCxnSpPr>
            <a:cxnSpLocks/>
          </p:cNvCxnSpPr>
          <p:nvPr/>
        </p:nvCxnSpPr>
        <p:spPr>
          <a:xfrm>
            <a:off x="1218332" y="7031585"/>
            <a:ext cx="677813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線接點 32">
            <a:extLst>
              <a:ext uri="{FF2B5EF4-FFF2-40B4-BE49-F238E27FC236}">
                <a16:creationId xmlns:a16="http://schemas.microsoft.com/office/drawing/2014/main" id="{C67994EC-1ABF-A979-3AFE-B04A4CB7A4B0}"/>
              </a:ext>
            </a:extLst>
          </p:cNvPr>
          <p:cNvCxnSpPr>
            <a:cxnSpLocks/>
          </p:cNvCxnSpPr>
          <p:nvPr/>
        </p:nvCxnSpPr>
        <p:spPr>
          <a:xfrm>
            <a:off x="1218332" y="9088985"/>
            <a:ext cx="251093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5" name="直線接點 34">
            <a:extLst>
              <a:ext uri="{FF2B5EF4-FFF2-40B4-BE49-F238E27FC236}">
                <a16:creationId xmlns:a16="http://schemas.microsoft.com/office/drawing/2014/main" id="{0890E973-94EF-27E4-6230-014EE94826A0}"/>
              </a:ext>
            </a:extLst>
          </p:cNvPr>
          <p:cNvCxnSpPr>
            <a:cxnSpLocks/>
          </p:cNvCxnSpPr>
          <p:nvPr/>
        </p:nvCxnSpPr>
        <p:spPr>
          <a:xfrm>
            <a:off x="1218332" y="9241385"/>
            <a:ext cx="197753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4254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a:t>
            </a:r>
            <a:r>
              <a:rPr lang="zh-TW" altLang="en-US" sz="4400" b="1" dirty="0"/>
              <a:t> </a:t>
            </a:r>
            <a:r>
              <a:rPr lang="zh-TW" altLang="en-US" sz="4400" b="1" dirty="0">
                <a:latin typeface="微軟正黑體" panose="020B0604030504040204" pitchFamily="34" charset="-120"/>
                <a:ea typeface="微軟正黑體" panose="020B0604030504040204" pitchFamily="34" charset="-120"/>
              </a:rPr>
              <a:t>改寫 </a:t>
            </a:r>
            <a:r>
              <a:rPr lang="en-US" altLang="zh-TW" sz="4400" b="1" dirty="0" err="1">
                <a:latin typeface="微軟正黑體" panose="020B0604030504040204" pitchFamily="34" charset="-120"/>
                <a:ea typeface="微軟正黑體" panose="020B0604030504040204" pitchFamily="34" charset="-120"/>
              </a:rPr>
              <a:t>opencv</a:t>
            </a:r>
            <a:r>
              <a:rPr lang="zh-TW" altLang="en-US" sz="4400" b="1" dirty="0">
                <a:latin typeface="微軟正黑體" panose="020B0604030504040204" pitchFamily="34" charset="-120"/>
                <a:ea typeface="微軟正黑體" panose="020B0604030504040204" pitchFamily="34" charset="-120"/>
              </a:rPr>
              <a:t> 中的多層繼承</a:t>
            </a:r>
          </a:p>
        </p:txBody>
      </p:sp>
      <p:pic>
        <p:nvPicPr>
          <p:cNvPr id="13" name="圖片 12">
            <a:extLst>
              <a:ext uri="{FF2B5EF4-FFF2-40B4-BE49-F238E27FC236}">
                <a16:creationId xmlns:a16="http://schemas.microsoft.com/office/drawing/2014/main" id="{F7D3D7D8-E0B7-0B4B-4C37-64D05DDA3ECE}"/>
              </a:ext>
            </a:extLst>
          </p:cNvPr>
          <p:cNvPicPr>
            <a:picLocks noChangeAspect="1"/>
          </p:cNvPicPr>
          <p:nvPr/>
        </p:nvPicPr>
        <p:blipFill>
          <a:blip r:embed="rId6"/>
          <a:stretch>
            <a:fillRect/>
          </a:stretch>
        </p:blipFill>
        <p:spPr>
          <a:xfrm>
            <a:off x="1204693" y="3409759"/>
            <a:ext cx="4736324" cy="2208407"/>
          </a:xfrm>
          <a:prstGeom prst="rect">
            <a:avLst/>
          </a:prstGeom>
        </p:spPr>
      </p:pic>
      <p:pic>
        <p:nvPicPr>
          <p:cNvPr id="22" name="圖片 21">
            <a:extLst>
              <a:ext uri="{FF2B5EF4-FFF2-40B4-BE49-F238E27FC236}">
                <a16:creationId xmlns:a16="http://schemas.microsoft.com/office/drawing/2014/main" id="{A530F30A-9F65-EC47-B7FD-6D14E3CC94B7}"/>
              </a:ext>
            </a:extLst>
          </p:cNvPr>
          <p:cNvPicPr>
            <a:picLocks noChangeAspect="1"/>
          </p:cNvPicPr>
          <p:nvPr/>
        </p:nvPicPr>
        <p:blipFill>
          <a:blip r:embed="rId7"/>
          <a:stretch>
            <a:fillRect/>
          </a:stretch>
        </p:blipFill>
        <p:spPr>
          <a:xfrm>
            <a:off x="1143000" y="6323800"/>
            <a:ext cx="4736323" cy="2762065"/>
          </a:xfrm>
          <a:prstGeom prst="rect">
            <a:avLst/>
          </a:prstGeom>
        </p:spPr>
      </p:pic>
      <p:pic>
        <p:nvPicPr>
          <p:cNvPr id="27" name="圖片 26">
            <a:extLst>
              <a:ext uri="{FF2B5EF4-FFF2-40B4-BE49-F238E27FC236}">
                <a16:creationId xmlns:a16="http://schemas.microsoft.com/office/drawing/2014/main" id="{C39EEF30-9D61-5857-EB2E-AAE17BE7CCA0}"/>
              </a:ext>
            </a:extLst>
          </p:cNvPr>
          <p:cNvPicPr>
            <a:picLocks noChangeAspect="1"/>
          </p:cNvPicPr>
          <p:nvPr/>
        </p:nvPicPr>
        <p:blipFill>
          <a:blip r:embed="rId8"/>
          <a:stretch>
            <a:fillRect/>
          </a:stretch>
        </p:blipFill>
        <p:spPr>
          <a:xfrm>
            <a:off x="6432291" y="3128036"/>
            <a:ext cx="5051872" cy="3457249"/>
          </a:xfrm>
          <a:prstGeom prst="rect">
            <a:avLst/>
          </a:prstGeom>
        </p:spPr>
      </p:pic>
      <p:pic>
        <p:nvPicPr>
          <p:cNvPr id="35" name="圖片 34">
            <a:extLst>
              <a:ext uri="{FF2B5EF4-FFF2-40B4-BE49-F238E27FC236}">
                <a16:creationId xmlns:a16="http://schemas.microsoft.com/office/drawing/2014/main" id="{EB280F28-438C-1008-51BF-21DA644BE5A6}"/>
              </a:ext>
            </a:extLst>
          </p:cNvPr>
          <p:cNvPicPr>
            <a:picLocks noChangeAspect="1"/>
          </p:cNvPicPr>
          <p:nvPr/>
        </p:nvPicPr>
        <p:blipFill>
          <a:blip r:embed="rId9"/>
          <a:stretch>
            <a:fillRect/>
          </a:stretch>
        </p:blipFill>
        <p:spPr>
          <a:xfrm>
            <a:off x="6670136" y="6865995"/>
            <a:ext cx="4576183" cy="2745710"/>
          </a:xfrm>
          <a:prstGeom prst="rect">
            <a:avLst/>
          </a:prstGeom>
        </p:spPr>
      </p:pic>
      <p:pic>
        <p:nvPicPr>
          <p:cNvPr id="45" name="圖片 44">
            <a:extLst>
              <a:ext uri="{FF2B5EF4-FFF2-40B4-BE49-F238E27FC236}">
                <a16:creationId xmlns:a16="http://schemas.microsoft.com/office/drawing/2014/main" id="{5FA55327-AE56-7890-4C10-179CDFB41D8A}"/>
              </a:ext>
            </a:extLst>
          </p:cNvPr>
          <p:cNvPicPr>
            <a:picLocks noChangeAspect="1"/>
          </p:cNvPicPr>
          <p:nvPr/>
        </p:nvPicPr>
        <p:blipFill>
          <a:blip r:embed="rId10"/>
          <a:stretch>
            <a:fillRect/>
          </a:stretch>
        </p:blipFill>
        <p:spPr>
          <a:xfrm>
            <a:off x="11991304" y="2150539"/>
            <a:ext cx="4990232" cy="4882751"/>
          </a:xfrm>
          <a:prstGeom prst="rect">
            <a:avLst/>
          </a:prstGeom>
        </p:spPr>
      </p:pic>
      <p:pic>
        <p:nvPicPr>
          <p:cNvPr id="47" name="圖片 46">
            <a:extLst>
              <a:ext uri="{FF2B5EF4-FFF2-40B4-BE49-F238E27FC236}">
                <a16:creationId xmlns:a16="http://schemas.microsoft.com/office/drawing/2014/main" id="{1384A9F0-9324-E8FE-E4BD-AC2D91EBC336}"/>
              </a:ext>
            </a:extLst>
          </p:cNvPr>
          <p:cNvPicPr>
            <a:picLocks noChangeAspect="1"/>
          </p:cNvPicPr>
          <p:nvPr/>
        </p:nvPicPr>
        <p:blipFill>
          <a:blip r:embed="rId11"/>
          <a:stretch>
            <a:fillRect/>
          </a:stretch>
        </p:blipFill>
        <p:spPr>
          <a:xfrm>
            <a:off x="11991304" y="7489189"/>
            <a:ext cx="5153696" cy="1942309"/>
          </a:xfrm>
          <a:prstGeom prst="rect">
            <a:avLst/>
          </a:prstGeom>
        </p:spPr>
      </p:pic>
      <p:sp>
        <p:nvSpPr>
          <p:cNvPr id="8" name="文字方塊 7">
            <a:extLst>
              <a:ext uri="{FF2B5EF4-FFF2-40B4-BE49-F238E27FC236}">
                <a16:creationId xmlns:a16="http://schemas.microsoft.com/office/drawing/2014/main" id="{C68223E4-B5AD-76FC-A2B5-737E756E6D2D}"/>
              </a:ext>
            </a:extLst>
          </p:cNvPr>
          <p:cNvSpPr txBox="1"/>
          <p:nvPr/>
        </p:nvSpPr>
        <p:spPr>
          <a:xfrm>
            <a:off x="1453896" y="2445073"/>
            <a:ext cx="3449983"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以下為原本的多層繼承關係 </a:t>
            </a:r>
            <a:r>
              <a:rPr lang="en-US" altLang="zh-TW" sz="2000" dirty="0">
                <a:latin typeface="微軟正黑體" panose="020B0604030504040204" pitchFamily="34" charset="-120"/>
                <a:ea typeface="微軟正黑體" panose="020B0604030504040204" pitchFamily="34" charset="-120"/>
              </a:rPr>
              <a:t>: </a:t>
            </a:r>
            <a:endParaRPr lang="zh-TW" altLang="en-US" sz="2000" dirty="0">
              <a:latin typeface="微軟正黑體" panose="020B0604030504040204" pitchFamily="34" charset="-120"/>
              <a:ea typeface="微軟正黑體" panose="020B0604030504040204" pitchFamily="34" charset="-120"/>
            </a:endParaRPr>
          </a:p>
        </p:txBody>
      </p:sp>
      <p:cxnSp>
        <p:nvCxnSpPr>
          <p:cNvPr id="10" name="直線接點 9">
            <a:extLst>
              <a:ext uri="{FF2B5EF4-FFF2-40B4-BE49-F238E27FC236}">
                <a16:creationId xmlns:a16="http://schemas.microsoft.com/office/drawing/2014/main" id="{5A549EF3-9624-93E1-180E-045B1DF32F32}"/>
              </a:ext>
            </a:extLst>
          </p:cNvPr>
          <p:cNvCxnSpPr/>
          <p:nvPr/>
        </p:nvCxnSpPr>
        <p:spPr>
          <a:xfrm>
            <a:off x="1303140" y="3599869"/>
            <a:ext cx="204966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線接點 10">
            <a:extLst>
              <a:ext uri="{FF2B5EF4-FFF2-40B4-BE49-F238E27FC236}">
                <a16:creationId xmlns:a16="http://schemas.microsoft.com/office/drawing/2014/main" id="{B01C868B-E480-661A-1EF9-485D0ECF40BC}"/>
              </a:ext>
            </a:extLst>
          </p:cNvPr>
          <p:cNvCxnSpPr>
            <a:cxnSpLocks/>
          </p:cNvCxnSpPr>
          <p:nvPr/>
        </p:nvCxnSpPr>
        <p:spPr>
          <a:xfrm>
            <a:off x="1204693" y="6597658"/>
            <a:ext cx="351970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6" name="矩形 15">
            <a:extLst>
              <a:ext uri="{FF2B5EF4-FFF2-40B4-BE49-F238E27FC236}">
                <a16:creationId xmlns:a16="http://schemas.microsoft.com/office/drawing/2014/main" id="{DBD2CDCD-47E9-6CBF-5E1C-AAFC9BB52CD9}"/>
              </a:ext>
            </a:extLst>
          </p:cNvPr>
          <p:cNvSpPr/>
          <p:nvPr/>
        </p:nvSpPr>
        <p:spPr>
          <a:xfrm>
            <a:off x="1371600" y="7528666"/>
            <a:ext cx="3352800" cy="434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43B2A6DE-85ED-51F2-D633-80D1BEB92DCE}"/>
              </a:ext>
            </a:extLst>
          </p:cNvPr>
          <p:cNvCxnSpPr/>
          <p:nvPr/>
        </p:nvCxnSpPr>
        <p:spPr>
          <a:xfrm>
            <a:off x="6432291" y="3308871"/>
            <a:ext cx="248310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矩形 19">
            <a:extLst>
              <a:ext uri="{FF2B5EF4-FFF2-40B4-BE49-F238E27FC236}">
                <a16:creationId xmlns:a16="http://schemas.microsoft.com/office/drawing/2014/main" id="{A1B6E840-C371-519E-8512-378B62AEEF96}"/>
              </a:ext>
            </a:extLst>
          </p:cNvPr>
          <p:cNvSpPr/>
          <p:nvPr/>
        </p:nvSpPr>
        <p:spPr>
          <a:xfrm>
            <a:off x="6562344" y="5848346"/>
            <a:ext cx="4800600" cy="679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07C5E302-97E4-8EFC-8375-915030C6E43C}"/>
              </a:ext>
            </a:extLst>
          </p:cNvPr>
          <p:cNvCxnSpPr/>
          <p:nvPr/>
        </p:nvCxnSpPr>
        <p:spPr>
          <a:xfrm>
            <a:off x="6670136" y="7066498"/>
            <a:ext cx="133086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線接點 27">
            <a:extLst>
              <a:ext uri="{FF2B5EF4-FFF2-40B4-BE49-F238E27FC236}">
                <a16:creationId xmlns:a16="http://schemas.microsoft.com/office/drawing/2014/main" id="{489848A8-8E0C-8C09-60B0-0758EE6BF2D6}"/>
              </a:ext>
            </a:extLst>
          </p:cNvPr>
          <p:cNvCxnSpPr/>
          <p:nvPr/>
        </p:nvCxnSpPr>
        <p:spPr>
          <a:xfrm>
            <a:off x="11991304" y="2324100"/>
            <a:ext cx="271529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線接點 29">
            <a:extLst>
              <a:ext uri="{FF2B5EF4-FFF2-40B4-BE49-F238E27FC236}">
                <a16:creationId xmlns:a16="http://schemas.microsoft.com/office/drawing/2014/main" id="{6D57D82A-00C7-538E-0E2A-1FFE9C4C3298}"/>
              </a:ext>
            </a:extLst>
          </p:cNvPr>
          <p:cNvCxnSpPr>
            <a:cxnSpLocks/>
          </p:cNvCxnSpPr>
          <p:nvPr/>
        </p:nvCxnSpPr>
        <p:spPr>
          <a:xfrm>
            <a:off x="12192000" y="4762500"/>
            <a:ext cx="237615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2" name="矩形 31">
            <a:extLst>
              <a:ext uri="{FF2B5EF4-FFF2-40B4-BE49-F238E27FC236}">
                <a16:creationId xmlns:a16="http://schemas.microsoft.com/office/drawing/2014/main" id="{D657BC63-AFE1-4732-6FD5-8DE900109FC5}"/>
              </a:ext>
            </a:extLst>
          </p:cNvPr>
          <p:cNvSpPr/>
          <p:nvPr/>
        </p:nvSpPr>
        <p:spPr>
          <a:xfrm>
            <a:off x="12115800" y="3238500"/>
            <a:ext cx="4191000" cy="1142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a:extLst>
              <a:ext uri="{FF2B5EF4-FFF2-40B4-BE49-F238E27FC236}">
                <a16:creationId xmlns:a16="http://schemas.microsoft.com/office/drawing/2014/main" id="{8017BA79-DC1E-FE33-C95F-4E09AA5E3C5C}"/>
              </a:ext>
            </a:extLst>
          </p:cNvPr>
          <p:cNvCxnSpPr/>
          <p:nvPr/>
        </p:nvCxnSpPr>
        <p:spPr>
          <a:xfrm>
            <a:off x="12420600" y="8724900"/>
            <a:ext cx="1143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40" name="矩形 39">
            <a:extLst>
              <a:ext uri="{FF2B5EF4-FFF2-40B4-BE49-F238E27FC236}">
                <a16:creationId xmlns:a16="http://schemas.microsoft.com/office/drawing/2014/main" id="{0AEAA7D3-31C9-E9B7-56BF-6224AFFD41FF}"/>
              </a:ext>
            </a:extLst>
          </p:cNvPr>
          <p:cNvSpPr/>
          <p:nvPr/>
        </p:nvSpPr>
        <p:spPr>
          <a:xfrm>
            <a:off x="11991304" y="7581900"/>
            <a:ext cx="5153696" cy="1849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3209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26670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1446550"/>
          </a:xfrm>
          <a:prstGeom prst="rect">
            <a:avLst/>
          </a:prstGeom>
          <a:noFill/>
        </p:spPr>
        <p:txBody>
          <a:bodyPr wrap="square" rtlCol="0">
            <a:spAutoFit/>
          </a:bodyPr>
          <a:lstStyle/>
          <a:p>
            <a:r>
              <a:rPr lang="en-US" altLang="zh-TW" sz="4400" b="1" dirty="0"/>
              <a:t>Simulation :</a:t>
            </a:r>
            <a:r>
              <a:rPr lang="zh-TW" altLang="en-US" sz="4400" b="1" dirty="0"/>
              <a:t> </a:t>
            </a:r>
            <a:r>
              <a:rPr lang="zh-TW" altLang="en-US" sz="4400" b="1" dirty="0">
                <a:latin typeface="微軟正黑體" panose="020B0604030504040204" pitchFamily="34" charset="-120"/>
                <a:ea typeface="微軟正黑體" panose="020B0604030504040204" pitchFamily="34" charset="-120"/>
              </a:rPr>
              <a:t>將</a:t>
            </a:r>
            <a:r>
              <a:rPr lang="zh-TW" altLang="en-US" sz="4400" b="1" dirty="0"/>
              <a:t> </a:t>
            </a:r>
            <a:r>
              <a:rPr lang="en-US" altLang="zh-TW" sz="4400" b="1" dirty="0"/>
              <a:t>compute</a:t>
            </a:r>
            <a:r>
              <a:rPr lang="zh-TW" altLang="en-US" sz="4400" b="1" dirty="0"/>
              <a:t> </a:t>
            </a:r>
            <a:r>
              <a:rPr lang="zh-TW" altLang="en-US" sz="4400" b="1" dirty="0">
                <a:latin typeface="微軟正黑體" panose="020B0604030504040204" pitchFamily="34" charset="-120"/>
                <a:ea typeface="微軟正黑體" panose="020B0604030504040204" pitchFamily="34" charset="-120"/>
              </a:rPr>
              <a:t>從</a:t>
            </a:r>
            <a:r>
              <a:rPr lang="zh-TW" altLang="en-US" sz="4400" b="1" dirty="0"/>
              <a:t> </a:t>
            </a:r>
            <a:r>
              <a:rPr lang="en-US" altLang="zh-TW" sz="4400" b="1" dirty="0"/>
              <a:t>class </a:t>
            </a:r>
            <a:r>
              <a:rPr lang="en-US" altLang="zh-TW" sz="4400" b="1" dirty="0" err="1">
                <a:ea typeface="微軟正黑體" panose="020B0604030504040204" pitchFamily="34" charset="-120"/>
              </a:rPr>
              <a:t>StereoSGBMImpl</a:t>
            </a:r>
            <a:r>
              <a:rPr lang="zh-TW" altLang="en-US" sz="4400" b="1" dirty="0">
                <a:latin typeface="微軟正黑體" panose="020B0604030504040204" pitchFamily="34" charset="-120"/>
                <a:ea typeface="微軟正黑體" panose="020B0604030504040204" pitchFamily="34" charset="-120"/>
              </a:rPr>
              <a:t>中拿出來，</a:t>
            </a:r>
            <a:endParaRPr lang="en-US" altLang="zh-TW" sz="4400" b="1" dirty="0">
              <a:latin typeface="微軟正黑體" panose="020B0604030504040204" pitchFamily="34" charset="-120"/>
              <a:ea typeface="微軟正黑體" panose="020B0604030504040204" pitchFamily="34" charset="-120"/>
            </a:endParaRPr>
          </a:p>
          <a:p>
            <a:r>
              <a:rPr lang="zh-TW" altLang="en-US" sz="4400" b="1" dirty="0">
                <a:latin typeface="微軟正黑體" panose="020B0604030504040204" pitchFamily="34" charset="-120"/>
                <a:ea typeface="微軟正黑體" panose="020B0604030504040204" pitchFamily="34" charset="-120"/>
              </a:rPr>
              <a:t>並指定數值</a:t>
            </a:r>
          </a:p>
        </p:txBody>
      </p:sp>
      <p:pic>
        <p:nvPicPr>
          <p:cNvPr id="8" name="圖片 7">
            <a:extLst>
              <a:ext uri="{FF2B5EF4-FFF2-40B4-BE49-F238E27FC236}">
                <a16:creationId xmlns:a16="http://schemas.microsoft.com/office/drawing/2014/main" id="{9D9CDB0B-2C15-BE0C-37FD-96375BD4E743}"/>
              </a:ext>
            </a:extLst>
          </p:cNvPr>
          <p:cNvPicPr>
            <a:picLocks noChangeAspect="1"/>
          </p:cNvPicPr>
          <p:nvPr/>
        </p:nvPicPr>
        <p:blipFill>
          <a:blip r:embed="rId6"/>
          <a:stretch>
            <a:fillRect/>
          </a:stretch>
        </p:blipFill>
        <p:spPr>
          <a:xfrm>
            <a:off x="10377335" y="5727884"/>
            <a:ext cx="5008654" cy="3007089"/>
          </a:xfrm>
          <a:prstGeom prst="rect">
            <a:avLst/>
          </a:prstGeom>
        </p:spPr>
      </p:pic>
      <p:pic>
        <p:nvPicPr>
          <p:cNvPr id="9" name="圖片 8">
            <a:extLst>
              <a:ext uri="{FF2B5EF4-FFF2-40B4-BE49-F238E27FC236}">
                <a16:creationId xmlns:a16="http://schemas.microsoft.com/office/drawing/2014/main" id="{D13C25A7-C80A-2768-E643-E3D991885CCA}"/>
              </a:ext>
            </a:extLst>
          </p:cNvPr>
          <p:cNvPicPr>
            <a:picLocks noChangeAspect="1"/>
          </p:cNvPicPr>
          <p:nvPr/>
        </p:nvPicPr>
        <p:blipFill>
          <a:blip r:embed="rId7"/>
          <a:stretch>
            <a:fillRect/>
          </a:stretch>
        </p:blipFill>
        <p:spPr>
          <a:xfrm>
            <a:off x="10377335" y="8846140"/>
            <a:ext cx="6553200" cy="660323"/>
          </a:xfrm>
          <a:prstGeom prst="rect">
            <a:avLst/>
          </a:prstGeom>
        </p:spPr>
      </p:pic>
      <p:pic>
        <p:nvPicPr>
          <p:cNvPr id="10" name="圖片 9">
            <a:extLst>
              <a:ext uri="{FF2B5EF4-FFF2-40B4-BE49-F238E27FC236}">
                <a16:creationId xmlns:a16="http://schemas.microsoft.com/office/drawing/2014/main" id="{A922E596-C054-29F6-F268-3D1CC34A55B3}"/>
              </a:ext>
            </a:extLst>
          </p:cNvPr>
          <p:cNvPicPr>
            <a:picLocks noChangeAspect="1"/>
          </p:cNvPicPr>
          <p:nvPr/>
        </p:nvPicPr>
        <p:blipFill>
          <a:blip r:embed="rId8"/>
          <a:stretch>
            <a:fillRect/>
          </a:stretch>
        </p:blipFill>
        <p:spPr>
          <a:xfrm>
            <a:off x="10367653" y="2129345"/>
            <a:ext cx="4491237" cy="3462266"/>
          </a:xfrm>
          <a:prstGeom prst="rect">
            <a:avLst/>
          </a:prstGeom>
        </p:spPr>
      </p:pic>
      <p:sp>
        <p:nvSpPr>
          <p:cNvPr id="11" name="文字方塊 10">
            <a:extLst>
              <a:ext uri="{FF2B5EF4-FFF2-40B4-BE49-F238E27FC236}">
                <a16:creationId xmlns:a16="http://schemas.microsoft.com/office/drawing/2014/main" id="{2B2904DF-7881-F22B-4CD0-DDE240A2A74D}"/>
              </a:ext>
            </a:extLst>
          </p:cNvPr>
          <p:cNvSpPr txBox="1"/>
          <p:nvPr/>
        </p:nvSpPr>
        <p:spPr>
          <a:xfrm>
            <a:off x="6331254" y="2449620"/>
            <a:ext cx="3891963" cy="400110"/>
          </a:xfrm>
          <a:prstGeom prst="rect">
            <a:avLst/>
          </a:prstGeom>
          <a:noFill/>
        </p:spPr>
        <p:txBody>
          <a:bodyPr wrap="none" rtlCol="0">
            <a:spAutoFit/>
          </a:bodyPr>
          <a:lstStyle/>
          <a:p>
            <a:r>
              <a:rPr lang="zh-TW" altLang="en-US" sz="2000" dirty="0">
                <a:latin typeface="微軟正黑體" panose="020B0604030504040204" pitchFamily="34" charset="-120"/>
                <a:ea typeface="微軟正黑體" panose="020B0604030504040204" pitchFamily="34" charset="-120"/>
              </a:rPr>
              <a:t>不用原本的 </a:t>
            </a:r>
            <a:r>
              <a:rPr lang="en-US" altLang="zh-TW" sz="2000" dirty="0">
                <a:latin typeface="微軟正黑體" panose="020B0604030504040204" pitchFamily="34" charset="-120"/>
                <a:ea typeface="微軟正黑體" panose="020B0604030504040204" pitchFamily="34" charset="-120"/>
              </a:rPr>
              <a:t>params</a:t>
            </a:r>
            <a:r>
              <a:rPr lang="zh-TW" altLang="en-US" sz="2000" dirty="0">
                <a:latin typeface="微軟正黑體" panose="020B0604030504040204" pitchFamily="34" charset="-120"/>
                <a:ea typeface="微軟正黑體" panose="020B0604030504040204" pitchFamily="34" charset="-120"/>
              </a:rPr>
              <a:t>，自己改寫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a:t>
            </a:r>
          </a:p>
        </p:txBody>
      </p:sp>
      <p:pic>
        <p:nvPicPr>
          <p:cNvPr id="12" name="圖片 11">
            <a:extLst>
              <a:ext uri="{FF2B5EF4-FFF2-40B4-BE49-F238E27FC236}">
                <a16:creationId xmlns:a16="http://schemas.microsoft.com/office/drawing/2014/main" id="{93B4BE7E-35B1-1CBA-602D-7AE1F3E58D3A}"/>
              </a:ext>
            </a:extLst>
          </p:cNvPr>
          <p:cNvPicPr>
            <a:picLocks noChangeAspect="1"/>
          </p:cNvPicPr>
          <p:nvPr/>
        </p:nvPicPr>
        <p:blipFill>
          <a:blip r:embed="rId9"/>
          <a:stretch>
            <a:fillRect/>
          </a:stretch>
        </p:blipFill>
        <p:spPr>
          <a:xfrm>
            <a:off x="1357465" y="3396366"/>
            <a:ext cx="5791200" cy="5666468"/>
          </a:xfrm>
          <a:prstGeom prst="rect">
            <a:avLst/>
          </a:prstGeom>
        </p:spPr>
      </p:pic>
      <p:sp>
        <p:nvSpPr>
          <p:cNvPr id="16" name="箭號: 向右 15">
            <a:extLst>
              <a:ext uri="{FF2B5EF4-FFF2-40B4-BE49-F238E27FC236}">
                <a16:creationId xmlns:a16="http://schemas.microsoft.com/office/drawing/2014/main" id="{05DECCFB-D5B6-7404-B780-6EDBB72AE194}"/>
              </a:ext>
            </a:extLst>
          </p:cNvPr>
          <p:cNvSpPr/>
          <p:nvPr/>
        </p:nvSpPr>
        <p:spPr>
          <a:xfrm>
            <a:off x="8001000" y="5293046"/>
            <a:ext cx="1752600" cy="88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B708050F-644B-6913-BD25-20D9AA98324C}"/>
              </a:ext>
            </a:extLst>
          </p:cNvPr>
          <p:cNvSpPr/>
          <p:nvPr/>
        </p:nvSpPr>
        <p:spPr>
          <a:xfrm>
            <a:off x="1585990" y="6229600"/>
            <a:ext cx="5348210" cy="2723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 name="直線接點 18">
            <a:extLst>
              <a:ext uri="{FF2B5EF4-FFF2-40B4-BE49-F238E27FC236}">
                <a16:creationId xmlns:a16="http://schemas.microsoft.com/office/drawing/2014/main" id="{E02E0AB6-7EC3-D367-6777-F82358DC7800}"/>
              </a:ext>
            </a:extLst>
          </p:cNvPr>
          <p:cNvCxnSpPr/>
          <p:nvPr/>
        </p:nvCxnSpPr>
        <p:spPr>
          <a:xfrm>
            <a:off x="1371525" y="3619500"/>
            <a:ext cx="320047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0" name="矩形 19">
            <a:extLst>
              <a:ext uri="{FF2B5EF4-FFF2-40B4-BE49-F238E27FC236}">
                <a16:creationId xmlns:a16="http://schemas.microsoft.com/office/drawing/2014/main" id="{1037F2AF-94B4-B9CB-7604-B0D632B062FB}"/>
              </a:ext>
            </a:extLst>
          </p:cNvPr>
          <p:cNvSpPr/>
          <p:nvPr/>
        </p:nvSpPr>
        <p:spPr>
          <a:xfrm>
            <a:off x="10591800" y="2628900"/>
            <a:ext cx="2057400" cy="1752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456E19BC-E6FA-9CA2-ACFB-634C6DB5BF18}"/>
              </a:ext>
            </a:extLst>
          </p:cNvPr>
          <p:cNvCxnSpPr/>
          <p:nvPr/>
        </p:nvCxnSpPr>
        <p:spPr>
          <a:xfrm>
            <a:off x="10476230" y="2476353"/>
            <a:ext cx="285877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3" name="矩形 22">
            <a:extLst>
              <a:ext uri="{FF2B5EF4-FFF2-40B4-BE49-F238E27FC236}">
                <a16:creationId xmlns:a16="http://schemas.microsoft.com/office/drawing/2014/main" id="{10699CC1-08DA-31B6-B0EB-BB578D017229}"/>
              </a:ext>
            </a:extLst>
          </p:cNvPr>
          <p:cNvSpPr/>
          <p:nvPr/>
        </p:nvSpPr>
        <p:spPr>
          <a:xfrm>
            <a:off x="10591800" y="6229600"/>
            <a:ext cx="2057400" cy="1657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接點 24">
            <a:extLst>
              <a:ext uri="{FF2B5EF4-FFF2-40B4-BE49-F238E27FC236}">
                <a16:creationId xmlns:a16="http://schemas.microsoft.com/office/drawing/2014/main" id="{C0999119-037E-DD70-4AAF-267A7E6CA45A}"/>
              </a:ext>
            </a:extLst>
          </p:cNvPr>
          <p:cNvCxnSpPr/>
          <p:nvPr/>
        </p:nvCxnSpPr>
        <p:spPr>
          <a:xfrm>
            <a:off x="10476230" y="9314086"/>
            <a:ext cx="224917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3" name="箭號: 弧形左彎 32">
            <a:extLst>
              <a:ext uri="{FF2B5EF4-FFF2-40B4-BE49-F238E27FC236}">
                <a16:creationId xmlns:a16="http://schemas.microsoft.com/office/drawing/2014/main" id="{C77A1C49-0BBE-5DEA-BD59-6D8BDAF24DD5}"/>
              </a:ext>
            </a:extLst>
          </p:cNvPr>
          <p:cNvSpPr/>
          <p:nvPr/>
        </p:nvSpPr>
        <p:spPr>
          <a:xfrm rot="10800000">
            <a:off x="9132504" y="9186969"/>
            <a:ext cx="1195383" cy="270547"/>
          </a:xfrm>
          <a:prstGeom prst="curvedLef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26870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 </a:t>
            </a:r>
            <a:r>
              <a:rPr lang="en-US" altLang="zh-TW" sz="4400" b="1" dirty="0" err="1"/>
              <a:t>convertTo</a:t>
            </a:r>
            <a:r>
              <a:rPr lang="en-US" altLang="zh-TW" sz="4400" b="1" dirty="0"/>
              <a:t> </a:t>
            </a:r>
            <a:r>
              <a:rPr lang="zh-TW" altLang="en-US" sz="4400" b="1" dirty="0">
                <a:latin typeface="微軟正黑體" panose="020B0604030504040204" pitchFamily="34" charset="-120"/>
                <a:ea typeface="微軟正黑體" panose="020B0604030504040204" pitchFamily="34" charset="-120"/>
              </a:rPr>
              <a:t>的改寫</a:t>
            </a:r>
          </a:p>
        </p:txBody>
      </p:sp>
      <p:sp>
        <p:nvSpPr>
          <p:cNvPr id="15" name="文字方塊 14">
            <a:extLst>
              <a:ext uri="{FF2B5EF4-FFF2-40B4-BE49-F238E27FC236}">
                <a16:creationId xmlns:a16="http://schemas.microsoft.com/office/drawing/2014/main" id="{BA042BBA-13F2-484B-B327-E9112DD87FFB}"/>
              </a:ext>
            </a:extLst>
          </p:cNvPr>
          <p:cNvSpPr txBox="1"/>
          <p:nvPr/>
        </p:nvSpPr>
        <p:spPr>
          <a:xfrm>
            <a:off x="1676400" y="2241027"/>
            <a:ext cx="15316200"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函式中使用到的 </a:t>
            </a:r>
            <a:r>
              <a:rPr lang="en-US" altLang="zh-TW" sz="2000" dirty="0" err="1">
                <a:latin typeface="微軟正黑體" panose="020B0604030504040204" pitchFamily="34" charset="-120"/>
                <a:ea typeface="微軟正黑體" panose="020B0604030504040204" pitchFamily="34" charset="-120"/>
              </a:rPr>
              <a:t>convertTo</a:t>
            </a:r>
            <a:r>
              <a:rPr lang="zh-TW" altLang="en-US" sz="2000" dirty="0">
                <a:latin typeface="微軟正黑體" panose="020B0604030504040204" pitchFamily="34" charset="-120"/>
                <a:ea typeface="微軟正黑體" panose="020B0604030504040204" pitchFamily="34" charset="-120"/>
              </a:rPr>
              <a:t> 是 </a:t>
            </a:r>
            <a:r>
              <a:rPr lang="en-US" altLang="zh-TW" sz="2000" dirty="0" err="1">
                <a:latin typeface="微軟正黑體" panose="020B0604030504040204" pitchFamily="34" charset="-120"/>
                <a:ea typeface="微軟正黑體" panose="020B0604030504040204" pitchFamily="34" charset="-120"/>
              </a:rPr>
              <a:t>opencv</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中 </a:t>
            </a:r>
            <a:r>
              <a:rPr lang="en-US" altLang="zh-TW" sz="2000" dirty="0" err="1">
                <a:latin typeface="微軟正黑體" panose="020B0604030504040204" pitchFamily="34" charset="-120"/>
                <a:ea typeface="微軟正黑體" panose="020B0604030504040204" pitchFamily="34" charset="-120"/>
              </a:rPr>
              <a:t>GpuMat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裡的，不想引用到 </a:t>
            </a:r>
            <a:r>
              <a:rPr lang="en-US" altLang="zh-TW" sz="2000" dirty="0" err="1">
                <a:latin typeface="微軟正黑體" panose="020B0604030504040204" pitchFamily="34" charset="-120"/>
                <a:ea typeface="微軟正黑體" panose="020B0604030504040204" pitchFamily="34" charset="-120"/>
              </a:rPr>
              <a:t>GpuMat</a:t>
            </a:r>
            <a:r>
              <a:rPr lang="zh-TW" altLang="en-US" sz="2000" dirty="0">
                <a:latin typeface="微軟正黑體" panose="020B0604030504040204" pitchFamily="34" charset="-120"/>
                <a:ea typeface="微軟正黑體" panose="020B0604030504040204" pitchFamily="34" charset="-120"/>
              </a:rPr>
              <a:t> 及</a:t>
            </a:r>
            <a:r>
              <a:rPr lang="en-US" altLang="zh-TW" sz="2000" dirty="0">
                <a:latin typeface="微軟正黑體" panose="020B0604030504040204" pitchFamily="34" charset="-120"/>
                <a:ea typeface="微軟正黑體" panose="020B0604030504040204" pitchFamily="34" charset="-120"/>
              </a:rPr>
              <a:t> class Stream</a:t>
            </a:r>
            <a:r>
              <a:rPr lang="zh-TW" altLang="en-US" sz="2000" dirty="0">
                <a:latin typeface="微軟正黑體" panose="020B0604030504040204" pitchFamily="34" charset="-120"/>
                <a:ea typeface="微軟正黑體" panose="020B0604030504040204" pitchFamily="34" charset="-120"/>
              </a:rPr>
              <a:t>，因此自己改寫 </a:t>
            </a:r>
            <a:r>
              <a:rPr lang="en-US" altLang="zh-TW" sz="2000" dirty="0" err="1">
                <a:latin typeface="微軟正黑體" panose="020B0604030504040204" pitchFamily="34" charset="-120"/>
                <a:ea typeface="微軟正黑體" panose="020B0604030504040204" pitchFamily="34" charset="-120"/>
              </a:rPr>
              <a:t>convertTo</a:t>
            </a:r>
            <a:r>
              <a:rPr lang="zh-TW" altLang="en-US" sz="2000" dirty="0">
                <a:latin typeface="微軟正黑體" panose="020B0604030504040204" pitchFamily="34" charset="-120"/>
                <a:ea typeface="微軟正黑體" panose="020B0604030504040204" pitchFamily="34" charset="-120"/>
              </a:rPr>
              <a:t> 函式。</a:t>
            </a:r>
          </a:p>
        </p:txBody>
      </p:sp>
      <p:sp>
        <p:nvSpPr>
          <p:cNvPr id="7" name="文字方塊 6">
            <a:extLst>
              <a:ext uri="{FF2B5EF4-FFF2-40B4-BE49-F238E27FC236}">
                <a16:creationId xmlns:a16="http://schemas.microsoft.com/office/drawing/2014/main" id="{E0C0E5E1-F576-6A8C-0C1C-BEF67D7DB63A}"/>
              </a:ext>
            </a:extLst>
          </p:cNvPr>
          <p:cNvSpPr txBox="1"/>
          <p:nvPr/>
        </p:nvSpPr>
        <p:spPr>
          <a:xfrm>
            <a:off x="1676400" y="2782030"/>
            <a:ext cx="15163800" cy="959109"/>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利用 </a:t>
            </a:r>
            <a:r>
              <a:rPr lang="en-US" altLang="zh-TW" sz="2000" dirty="0" err="1">
                <a:latin typeface="微軟正黑體" panose="020B0604030504040204" pitchFamily="34" charset="-120"/>
                <a:ea typeface="微軟正黑體" panose="020B0604030504040204" pitchFamily="34" charset="-120"/>
              </a:rPr>
              <a:t>cout</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看輸出的值及利用 </a:t>
            </a:r>
            <a:r>
              <a:rPr lang="en-US" altLang="zh-TW" sz="2000" dirty="0" err="1">
                <a:latin typeface="微軟正黑體" panose="020B0604030504040204" pitchFamily="34" charset="-120"/>
                <a:ea typeface="微軟正黑體" panose="020B0604030504040204" pitchFamily="34" charset="-120"/>
              </a:rPr>
              <a:t>outMat</a:t>
            </a:r>
            <a:r>
              <a:rPr lang="zh-TW" altLang="en-US" sz="2000" dirty="0">
                <a:latin typeface="微軟正黑體" panose="020B0604030504040204" pitchFamily="34" charset="-120"/>
                <a:ea typeface="微軟正黑體" panose="020B0604030504040204" pitchFamily="34" charset="-120"/>
              </a:rPr>
              <a:t> 函式來輸出 </a:t>
            </a:r>
            <a:r>
              <a:rPr lang="en-US" altLang="zh-TW" sz="2000" dirty="0">
                <a:latin typeface="微軟正黑體" panose="020B0604030504040204" pitchFamily="34" charset="-120"/>
                <a:ea typeface="微軟正黑體" panose="020B0604030504040204" pitchFamily="34" charset="-120"/>
              </a:rPr>
              <a:t>data </a:t>
            </a:r>
            <a:r>
              <a:rPr lang="zh-TW" altLang="en-US" sz="2000" dirty="0">
                <a:latin typeface="微軟正黑體" panose="020B0604030504040204" pitchFamily="34" charset="-120"/>
                <a:ea typeface="微軟正黑體" panose="020B0604030504040204" pitchFamily="34" charset="-120"/>
              </a:rPr>
              <a:t>到</a:t>
            </a:r>
            <a:r>
              <a:rPr lang="en-US" altLang="zh-TW" sz="2000" dirty="0">
                <a:latin typeface="微軟正黑體" panose="020B0604030504040204" pitchFamily="34" charset="-120"/>
                <a:ea typeface="微軟正黑體" panose="020B0604030504040204" pitchFamily="34" charset="-120"/>
              </a:rPr>
              <a:t>.txt</a:t>
            </a:r>
            <a:r>
              <a:rPr lang="zh-TW" altLang="en-US" sz="2000" dirty="0">
                <a:latin typeface="微軟正黑體" panose="020B0604030504040204" pitchFamily="34" charset="-120"/>
                <a:ea typeface="微軟正黑體" panose="020B0604030504040204" pitchFamily="34" charset="-120"/>
              </a:rPr>
              <a:t>檔，並觀察在 </a:t>
            </a:r>
            <a:r>
              <a:rPr lang="en-US" altLang="zh-TW" sz="2000" dirty="0" err="1">
                <a:latin typeface="微軟正黑體" panose="020B0604030504040204" pitchFamily="34" charset="-120"/>
                <a:ea typeface="微軟正黑體" panose="020B0604030504040204" pitchFamily="34" charset="-120"/>
              </a:rPr>
              <a:t>convertTo</a:t>
            </a:r>
            <a:r>
              <a:rPr lang="zh-TW" altLang="en-US" sz="2000" dirty="0">
                <a:latin typeface="微軟正黑體" panose="020B0604030504040204" pitchFamily="34" charset="-120"/>
                <a:ea typeface="微軟正黑體" panose="020B0604030504040204" pitchFamily="34" charset="-120"/>
              </a:rPr>
              <a:t> 函式的前後，各個數值是經過哪種轉換，找到轉換的原則後，自己改寫內容或指定數值。</a:t>
            </a:r>
            <a:endParaRPr lang="en-US" altLang="zh-TW" sz="2000" dirty="0">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1DD733F4-7800-92D3-85EE-4B675CF074A5}"/>
              </a:ext>
            </a:extLst>
          </p:cNvPr>
          <p:cNvPicPr>
            <a:picLocks noChangeAspect="1"/>
          </p:cNvPicPr>
          <p:nvPr/>
        </p:nvPicPr>
        <p:blipFill>
          <a:blip r:embed="rId6"/>
          <a:stretch>
            <a:fillRect/>
          </a:stretch>
        </p:blipFill>
        <p:spPr>
          <a:xfrm>
            <a:off x="7977756" y="3945480"/>
            <a:ext cx="3489059" cy="4246471"/>
          </a:xfrm>
          <a:prstGeom prst="rect">
            <a:avLst/>
          </a:prstGeom>
        </p:spPr>
      </p:pic>
      <p:pic>
        <p:nvPicPr>
          <p:cNvPr id="11" name="圖片 10">
            <a:extLst>
              <a:ext uri="{FF2B5EF4-FFF2-40B4-BE49-F238E27FC236}">
                <a16:creationId xmlns:a16="http://schemas.microsoft.com/office/drawing/2014/main" id="{C8E6C13F-AF67-61A8-9C10-84C5034B8F34}"/>
              </a:ext>
            </a:extLst>
          </p:cNvPr>
          <p:cNvPicPr>
            <a:picLocks noChangeAspect="1"/>
          </p:cNvPicPr>
          <p:nvPr/>
        </p:nvPicPr>
        <p:blipFill>
          <a:blip r:embed="rId7"/>
          <a:stretch>
            <a:fillRect/>
          </a:stretch>
        </p:blipFill>
        <p:spPr>
          <a:xfrm>
            <a:off x="1475085" y="4892330"/>
            <a:ext cx="6072143" cy="4810480"/>
          </a:xfrm>
          <a:prstGeom prst="rect">
            <a:avLst/>
          </a:prstGeom>
        </p:spPr>
      </p:pic>
      <p:pic>
        <p:nvPicPr>
          <p:cNvPr id="13" name="圖片 12">
            <a:extLst>
              <a:ext uri="{FF2B5EF4-FFF2-40B4-BE49-F238E27FC236}">
                <a16:creationId xmlns:a16="http://schemas.microsoft.com/office/drawing/2014/main" id="{9692AC17-AAF9-EC5D-1326-17958D026BC1}"/>
              </a:ext>
            </a:extLst>
          </p:cNvPr>
          <p:cNvPicPr>
            <a:picLocks noChangeAspect="1"/>
          </p:cNvPicPr>
          <p:nvPr/>
        </p:nvPicPr>
        <p:blipFill>
          <a:blip r:embed="rId8"/>
          <a:stretch>
            <a:fillRect/>
          </a:stretch>
        </p:blipFill>
        <p:spPr>
          <a:xfrm>
            <a:off x="11811000" y="4006889"/>
            <a:ext cx="5486400" cy="5334551"/>
          </a:xfrm>
          <a:prstGeom prst="rect">
            <a:avLst/>
          </a:prstGeom>
        </p:spPr>
      </p:pic>
      <p:pic>
        <p:nvPicPr>
          <p:cNvPr id="16" name="圖片 15">
            <a:extLst>
              <a:ext uri="{FF2B5EF4-FFF2-40B4-BE49-F238E27FC236}">
                <a16:creationId xmlns:a16="http://schemas.microsoft.com/office/drawing/2014/main" id="{831575E9-090A-58F9-A0D2-E1C5D4E2CB5C}"/>
              </a:ext>
            </a:extLst>
          </p:cNvPr>
          <p:cNvPicPr>
            <a:picLocks noChangeAspect="1"/>
          </p:cNvPicPr>
          <p:nvPr/>
        </p:nvPicPr>
        <p:blipFill>
          <a:blip r:embed="rId9"/>
          <a:stretch>
            <a:fillRect/>
          </a:stretch>
        </p:blipFill>
        <p:spPr>
          <a:xfrm>
            <a:off x="1475085" y="3953760"/>
            <a:ext cx="5195810" cy="820866"/>
          </a:xfrm>
          <a:prstGeom prst="rect">
            <a:avLst/>
          </a:prstGeom>
        </p:spPr>
      </p:pic>
      <p:sp>
        <p:nvSpPr>
          <p:cNvPr id="17" name="箭號: 向右 16">
            <a:extLst>
              <a:ext uri="{FF2B5EF4-FFF2-40B4-BE49-F238E27FC236}">
                <a16:creationId xmlns:a16="http://schemas.microsoft.com/office/drawing/2014/main" id="{4D819866-B97D-54A4-6596-B70EBED7E83F}"/>
              </a:ext>
            </a:extLst>
          </p:cNvPr>
          <p:cNvSpPr/>
          <p:nvPr/>
        </p:nvSpPr>
        <p:spPr>
          <a:xfrm>
            <a:off x="8086190" y="8659358"/>
            <a:ext cx="3267610" cy="598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接點 20">
            <a:extLst>
              <a:ext uri="{FF2B5EF4-FFF2-40B4-BE49-F238E27FC236}">
                <a16:creationId xmlns:a16="http://schemas.microsoft.com/office/drawing/2014/main" id="{B6F21ED4-B1AB-7014-7128-45F1627681FA}"/>
              </a:ext>
            </a:extLst>
          </p:cNvPr>
          <p:cNvCxnSpPr>
            <a:cxnSpLocks/>
          </p:cNvCxnSpPr>
          <p:nvPr/>
        </p:nvCxnSpPr>
        <p:spPr>
          <a:xfrm>
            <a:off x="1839003" y="4229100"/>
            <a:ext cx="425699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4" name="直線接點 23">
            <a:extLst>
              <a:ext uri="{FF2B5EF4-FFF2-40B4-BE49-F238E27FC236}">
                <a16:creationId xmlns:a16="http://schemas.microsoft.com/office/drawing/2014/main" id="{7446E84C-3BFD-A3AD-4EEE-D000315BFE13}"/>
              </a:ext>
            </a:extLst>
          </p:cNvPr>
          <p:cNvCxnSpPr/>
          <p:nvPr/>
        </p:nvCxnSpPr>
        <p:spPr>
          <a:xfrm>
            <a:off x="1839003" y="8724900"/>
            <a:ext cx="197099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5" name="矩形 24">
            <a:extLst>
              <a:ext uri="{FF2B5EF4-FFF2-40B4-BE49-F238E27FC236}">
                <a16:creationId xmlns:a16="http://schemas.microsoft.com/office/drawing/2014/main" id="{63857FA8-195C-AE6F-504A-F64C5D52B6A4}"/>
              </a:ext>
            </a:extLst>
          </p:cNvPr>
          <p:cNvSpPr/>
          <p:nvPr/>
        </p:nvSpPr>
        <p:spPr>
          <a:xfrm>
            <a:off x="8199205" y="4457700"/>
            <a:ext cx="3154595"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C1BA807A-3406-10C3-571D-B93CBB239E3B}"/>
              </a:ext>
            </a:extLst>
          </p:cNvPr>
          <p:cNvSpPr/>
          <p:nvPr/>
        </p:nvSpPr>
        <p:spPr>
          <a:xfrm>
            <a:off x="8199205" y="6186041"/>
            <a:ext cx="3002195" cy="1776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直線接點 29">
            <a:extLst>
              <a:ext uri="{FF2B5EF4-FFF2-40B4-BE49-F238E27FC236}">
                <a16:creationId xmlns:a16="http://schemas.microsoft.com/office/drawing/2014/main" id="{A470D121-C248-4178-0381-5CFCB1622898}"/>
              </a:ext>
            </a:extLst>
          </p:cNvPr>
          <p:cNvCxnSpPr/>
          <p:nvPr/>
        </p:nvCxnSpPr>
        <p:spPr>
          <a:xfrm>
            <a:off x="8199205" y="6134100"/>
            <a:ext cx="208779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1" name="矩形 30">
            <a:extLst>
              <a:ext uri="{FF2B5EF4-FFF2-40B4-BE49-F238E27FC236}">
                <a16:creationId xmlns:a16="http://schemas.microsoft.com/office/drawing/2014/main" id="{6BD7DD06-1358-BFD2-C068-57770A52FB1D}"/>
              </a:ext>
            </a:extLst>
          </p:cNvPr>
          <p:cNvSpPr/>
          <p:nvPr/>
        </p:nvSpPr>
        <p:spPr>
          <a:xfrm>
            <a:off x="12115800" y="5676900"/>
            <a:ext cx="3120312" cy="2590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352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288872" y="317960"/>
            <a:ext cx="17710256" cy="9473665"/>
            <a:chOff x="0" y="0"/>
            <a:chExt cx="23613675" cy="12631554"/>
          </a:xfrm>
        </p:grpSpPr>
        <p:pic>
          <p:nvPicPr>
            <p:cNvPr id="4" name="Picture 4"/>
            <p:cNvPicPr>
              <a:picLocks noChangeAspect="1"/>
            </p:cNvPicPr>
            <p:nvPr/>
          </p:nvPicPr>
          <p:blipFill>
            <a:blip r:embed="rId3"/>
            <a:srcRect t="3518" b="28697"/>
            <a:stretch>
              <a:fillRect/>
            </a:stretch>
          </p:blipFill>
          <p:spPr>
            <a:xfrm>
              <a:off x="0" y="406792"/>
              <a:ext cx="23613675" cy="1222476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1161" y="0"/>
              <a:ext cx="968329" cy="1895306"/>
            </a:xfrm>
            <a:prstGeom prst="rect">
              <a:avLst/>
            </a:prstGeom>
          </p:spPr>
        </p:pic>
      </p:grpSp>
      <p:sp>
        <p:nvSpPr>
          <p:cNvPr id="6" name="文字方塊 5">
            <a:extLst>
              <a:ext uri="{FF2B5EF4-FFF2-40B4-BE49-F238E27FC236}">
                <a16:creationId xmlns:a16="http://schemas.microsoft.com/office/drawing/2014/main" id="{CCE7BBCE-BF1B-0FDD-2B51-48C21E7503B7}"/>
              </a:ext>
            </a:extLst>
          </p:cNvPr>
          <p:cNvSpPr txBox="1"/>
          <p:nvPr/>
        </p:nvSpPr>
        <p:spPr>
          <a:xfrm>
            <a:off x="1839003" y="1415214"/>
            <a:ext cx="16448997" cy="769441"/>
          </a:xfrm>
          <a:prstGeom prst="rect">
            <a:avLst/>
          </a:prstGeom>
          <a:noFill/>
        </p:spPr>
        <p:txBody>
          <a:bodyPr wrap="square" rtlCol="0">
            <a:spAutoFit/>
          </a:bodyPr>
          <a:lstStyle/>
          <a:p>
            <a:r>
              <a:rPr lang="en-US" altLang="zh-TW" sz="4400" b="1" dirty="0"/>
              <a:t>Simulation :</a:t>
            </a:r>
            <a:r>
              <a:rPr lang="zh-TW" altLang="en-US" sz="4400" b="1" dirty="0"/>
              <a:t> </a:t>
            </a:r>
            <a:r>
              <a:rPr lang="zh-TW" altLang="en-US" sz="4400" b="1" dirty="0">
                <a:latin typeface="微軟正黑體" panose="020B0604030504040204" pitchFamily="34" charset="-120"/>
                <a:ea typeface="微軟正黑體" panose="020B0604030504040204" pitchFamily="34" charset="-120"/>
              </a:rPr>
              <a:t>改寫</a:t>
            </a:r>
            <a:r>
              <a:rPr lang="zh-TW" altLang="en-US" sz="4400" b="1" dirty="0"/>
              <a:t> </a:t>
            </a:r>
            <a:r>
              <a:rPr lang="en-US" altLang="zh-TW" sz="4400" b="1" dirty="0" err="1"/>
              <a:t>InputArray</a:t>
            </a:r>
            <a:r>
              <a:rPr lang="zh-TW" altLang="en-US" sz="4400" b="1" dirty="0"/>
              <a:t>、</a:t>
            </a:r>
            <a:r>
              <a:rPr lang="en-US" altLang="zh-TW" sz="4400" b="1" dirty="0" err="1"/>
              <a:t>OutputArray</a:t>
            </a:r>
            <a:r>
              <a:rPr lang="zh-TW" altLang="en-US" sz="4400" b="1" dirty="0"/>
              <a:t>、</a:t>
            </a:r>
            <a:r>
              <a:rPr lang="en-US" altLang="zh-TW" sz="4400" b="1" dirty="0" err="1"/>
              <a:t>getMat</a:t>
            </a:r>
            <a:r>
              <a:rPr lang="en-US" altLang="zh-TW" sz="4400" b="1" dirty="0"/>
              <a:t>()</a:t>
            </a:r>
            <a:endParaRPr lang="zh-TW" altLang="en-US" sz="4400"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BA042BBA-13F2-484B-B327-E9112DD87FFB}"/>
              </a:ext>
            </a:extLst>
          </p:cNvPr>
          <p:cNvSpPr txBox="1"/>
          <p:nvPr/>
        </p:nvSpPr>
        <p:spPr>
          <a:xfrm>
            <a:off x="1676400" y="2445288"/>
            <a:ext cx="1452406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問題</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原本的 </a:t>
            </a:r>
            <a:r>
              <a:rPr lang="en-US" altLang="zh-TW" sz="2000" dirty="0">
                <a:latin typeface="微軟正黑體" panose="020B0604030504040204" pitchFamily="34" charset="-120"/>
                <a:ea typeface="微軟正黑體" panose="020B0604030504040204" pitchFamily="34" charset="-120"/>
              </a:rPr>
              <a:t>argument </a:t>
            </a:r>
            <a:r>
              <a:rPr lang="zh-TW" altLang="en-US" sz="2000" dirty="0">
                <a:latin typeface="微軟正黑體" panose="020B0604030504040204" pitchFamily="34" charset="-120"/>
                <a:ea typeface="微軟正黑體" panose="020B0604030504040204" pitchFamily="34" charset="-120"/>
              </a:rPr>
              <a:t>會使用到 </a:t>
            </a:r>
            <a:r>
              <a:rPr lang="en-US" altLang="zh-TW" sz="2000" dirty="0" err="1">
                <a:latin typeface="微軟正黑體" panose="020B0604030504040204" pitchFamily="34" charset="-120"/>
                <a:ea typeface="微軟正黑體" panose="020B0604030504040204" pitchFamily="34" charset="-120"/>
              </a:rPr>
              <a:t>InputArray</a:t>
            </a:r>
            <a:r>
              <a:rPr lang="zh-TW" altLang="en-US" sz="2000" dirty="0">
                <a:latin typeface="微軟正黑體" panose="020B0604030504040204" pitchFamily="34" charset="-120"/>
                <a:ea typeface="微軟正黑體" panose="020B0604030504040204" pitchFamily="34" charset="-120"/>
              </a:rPr>
              <a:t>、</a:t>
            </a:r>
            <a:r>
              <a:rPr lang="en-US" altLang="zh-TW" sz="2000" dirty="0" err="1">
                <a:latin typeface="微軟正黑體" panose="020B0604030504040204" pitchFamily="34" charset="-120"/>
                <a:ea typeface="微軟正黑體" panose="020B0604030504040204" pitchFamily="34" charset="-120"/>
              </a:rPr>
              <a:t>OutputArray</a:t>
            </a:r>
            <a:r>
              <a:rPr lang="zh-TW" altLang="en-US" sz="2000" dirty="0">
                <a:latin typeface="微軟正黑體" panose="020B0604030504040204" pitchFamily="34" charset="-120"/>
                <a:ea typeface="微軟正黑體" panose="020B0604030504040204" pitchFamily="34" charset="-120"/>
              </a:rPr>
              <a:t> 和 </a:t>
            </a:r>
            <a:r>
              <a:rPr lang="en-US" altLang="zh-TW" sz="2000" dirty="0" err="1">
                <a:latin typeface="微軟正黑體" panose="020B0604030504040204" pitchFamily="34" charset="-120"/>
                <a:ea typeface="微軟正黑體" panose="020B0604030504040204" pitchFamily="34" charset="-120"/>
              </a:rPr>
              <a:t>getMat</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a:t>
            </a:r>
          </a:p>
        </p:txBody>
      </p:sp>
      <p:sp>
        <p:nvSpPr>
          <p:cNvPr id="7" name="文字方塊 6">
            <a:extLst>
              <a:ext uri="{FF2B5EF4-FFF2-40B4-BE49-F238E27FC236}">
                <a16:creationId xmlns:a16="http://schemas.microsoft.com/office/drawing/2014/main" id="{E0C0E5E1-F576-6A8C-0C1C-BEF67D7DB63A}"/>
              </a:ext>
            </a:extLst>
          </p:cNvPr>
          <p:cNvSpPr txBox="1"/>
          <p:nvPr/>
        </p:nvSpPr>
        <p:spPr>
          <a:xfrm>
            <a:off x="1676400" y="3070048"/>
            <a:ext cx="14524064" cy="497444"/>
          </a:xfrm>
          <a:prstGeom prst="rect">
            <a:avLst/>
          </a:prstGeom>
          <a:noFill/>
        </p:spPr>
        <p:txBody>
          <a:bodyPr wrap="square" rtlCol="0">
            <a:spAutoFit/>
          </a:bodyPr>
          <a:lstStyle/>
          <a:p>
            <a:pPr>
              <a:lnSpc>
                <a:spcPct val="150000"/>
              </a:lnSpc>
            </a:pPr>
            <a:r>
              <a:rPr lang="zh-TW" altLang="en-US" sz="2000" b="1" dirty="0">
                <a:latin typeface="微軟正黑體" panose="020B0604030504040204" pitchFamily="34" charset="-120"/>
                <a:ea typeface="微軟正黑體" panose="020B0604030504040204" pitchFamily="34" charset="-120"/>
              </a:rPr>
              <a:t>解決方法</a:t>
            </a: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改寫並確認結果是否相同。</a:t>
            </a:r>
          </a:p>
        </p:txBody>
      </p:sp>
      <p:pic>
        <p:nvPicPr>
          <p:cNvPr id="10" name="圖片 9">
            <a:extLst>
              <a:ext uri="{FF2B5EF4-FFF2-40B4-BE49-F238E27FC236}">
                <a16:creationId xmlns:a16="http://schemas.microsoft.com/office/drawing/2014/main" id="{E909B710-DE06-0794-A212-6237C1010AB7}"/>
              </a:ext>
            </a:extLst>
          </p:cNvPr>
          <p:cNvPicPr>
            <a:picLocks noChangeAspect="1"/>
          </p:cNvPicPr>
          <p:nvPr/>
        </p:nvPicPr>
        <p:blipFill>
          <a:blip r:embed="rId6"/>
          <a:stretch>
            <a:fillRect/>
          </a:stretch>
        </p:blipFill>
        <p:spPr>
          <a:xfrm>
            <a:off x="1447800" y="4129586"/>
            <a:ext cx="7275022" cy="4639797"/>
          </a:xfrm>
          <a:prstGeom prst="rect">
            <a:avLst/>
          </a:prstGeom>
        </p:spPr>
      </p:pic>
      <p:pic>
        <p:nvPicPr>
          <p:cNvPr id="12" name="圖片 11">
            <a:extLst>
              <a:ext uri="{FF2B5EF4-FFF2-40B4-BE49-F238E27FC236}">
                <a16:creationId xmlns:a16="http://schemas.microsoft.com/office/drawing/2014/main" id="{44372D03-98A8-C45A-57C3-2EAD2CA06034}"/>
              </a:ext>
            </a:extLst>
          </p:cNvPr>
          <p:cNvPicPr>
            <a:picLocks noChangeAspect="1"/>
          </p:cNvPicPr>
          <p:nvPr/>
        </p:nvPicPr>
        <p:blipFill>
          <a:blip r:embed="rId7"/>
          <a:stretch>
            <a:fillRect/>
          </a:stretch>
        </p:blipFill>
        <p:spPr>
          <a:xfrm>
            <a:off x="11110695" y="4190546"/>
            <a:ext cx="5729505" cy="4416839"/>
          </a:xfrm>
          <a:prstGeom prst="rect">
            <a:avLst/>
          </a:prstGeom>
        </p:spPr>
      </p:pic>
      <p:sp>
        <p:nvSpPr>
          <p:cNvPr id="14" name="箭號: 向右 13">
            <a:extLst>
              <a:ext uri="{FF2B5EF4-FFF2-40B4-BE49-F238E27FC236}">
                <a16:creationId xmlns:a16="http://schemas.microsoft.com/office/drawing/2014/main" id="{A419BC49-FE72-4CEF-617E-D415ECC8A662}"/>
              </a:ext>
            </a:extLst>
          </p:cNvPr>
          <p:cNvSpPr/>
          <p:nvPr/>
        </p:nvSpPr>
        <p:spPr>
          <a:xfrm>
            <a:off x="9220200" y="6134100"/>
            <a:ext cx="14478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a:extLst>
              <a:ext uri="{FF2B5EF4-FFF2-40B4-BE49-F238E27FC236}">
                <a16:creationId xmlns:a16="http://schemas.microsoft.com/office/drawing/2014/main" id="{641DA998-B15D-9D15-5593-2579F97FE20E}"/>
              </a:ext>
            </a:extLst>
          </p:cNvPr>
          <p:cNvCxnSpPr/>
          <p:nvPr/>
        </p:nvCxnSpPr>
        <p:spPr>
          <a:xfrm>
            <a:off x="1585990" y="4381500"/>
            <a:ext cx="550061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直線接點 17">
            <a:extLst>
              <a:ext uri="{FF2B5EF4-FFF2-40B4-BE49-F238E27FC236}">
                <a16:creationId xmlns:a16="http://schemas.microsoft.com/office/drawing/2014/main" id="{58AB6B98-899E-3307-6688-A2F410752A6B}"/>
              </a:ext>
            </a:extLst>
          </p:cNvPr>
          <p:cNvCxnSpPr>
            <a:cxnSpLocks/>
          </p:cNvCxnSpPr>
          <p:nvPr/>
        </p:nvCxnSpPr>
        <p:spPr>
          <a:xfrm>
            <a:off x="11110695" y="4610100"/>
            <a:ext cx="37483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線接點 20">
            <a:extLst>
              <a:ext uri="{FF2B5EF4-FFF2-40B4-BE49-F238E27FC236}">
                <a16:creationId xmlns:a16="http://schemas.microsoft.com/office/drawing/2014/main" id="{DEAE10F0-943D-767C-95E2-1291A6B756C7}"/>
              </a:ext>
            </a:extLst>
          </p:cNvPr>
          <p:cNvCxnSpPr/>
          <p:nvPr/>
        </p:nvCxnSpPr>
        <p:spPr>
          <a:xfrm>
            <a:off x="2743200" y="7200900"/>
            <a:ext cx="1143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2" name="直線接點 21">
            <a:extLst>
              <a:ext uri="{FF2B5EF4-FFF2-40B4-BE49-F238E27FC236}">
                <a16:creationId xmlns:a16="http://schemas.microsoft.com/office/drawing/2014/main" id="{5FFB0289-E04E-88CE-21A7-FAAA253D3FA5}"/>
              </a:ext>
            </a:extLst>
          </p:cNvPr>
          <p:cNvCxnSpPr/>
          <p:nvPr/>
        </p:nvCxnSpPr>
        <p:spPr>
          <a:xfrm>
            <a:off x="4648200" y="7220712"/>
            <a:ext cx="1143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3" name="直線接點 22">
            <a:extLst>
              <a:ext uri="{FF2B5EF4-FFF2-40B4-BE49-F238E27FC236}">
                <a16:creationId xmlns:a16="http://schemas.microsoft.com/office/drawing/2014/main" id="{FA75507F-CDEC-890D-69EA-B6491E3032FA}"/>
              </a:ext>
            </a:extLst>
          </p:cNvPr>
          <p:cNvCxnSpPr/>
          <p:nvPr/>
        </p:nvCxnSpPr>
        <p:spPr>
          <a:xfrm>
            <a:off x="2743200" y="8267700"/>
            <a:ext cx="1143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39196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41164</TotalTime>
  <Words>3916</Words>
  <Application>Microsoft Office PowerPoint</Application>
  <PresentationFormat>自訂</PresentationFormat>
  <Paragraphs>139</Paragraphs>
  <Slides>40</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40</vt:i4>
      </vt:variant>
    </vt:vector>
  </HeadingPairs>
  <TitlesOfParts>
    <vt:vector size="44" baseType="lpstr">
      <vt:lpstr>Arial</vt:lpstr>
      <vt:lpstr>微軟正黑體</vt:lpstr>
      <vt:lpstr>Calibri</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Doodle Company profile Presentation</dc:title>
  <dc:creator>林妤諠</dc:creator>
  <cp:lastModifiedBy>妤諠 林</cp:lastModifiedBy>
  <cp:revision>60</cp:revision>
  <dcterms:created xsi:type="dcterms:W3CDTF">2006-08-16T00:00:00Z</dcterms:created>
  <dcterms:modified xsi:type="dcterms:W3CDTF">2023-05-05T07:13:47Z</dcterms:modified>
  <dc:identifier>DAFe42g5RMw</dc:identifier>
</cp:coreProperties>
</file>